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8" r:id="rId4"/>
    <p:sldId id="259" r:id="rId5"/>
    <p:sldId id="260" r:id="rId6"/>
    <p:sldId id="261" r:id="rId7"/>
    <p:sldId id="270" r:id="rId8"/>
    <p:sldId id="269" r:id="rId9"/>
    <p:sldId id="262" r:id="rId10"/>
    <p:sldId id="263" r:id="rId11"/>
    <p:sldId id="273" r:id="rId12"/>
    <p:sldId id="274" r:id="rId13"/>
    <p:sldId id="275" r:id="rId14"/>
    <p:sldId id="276" r:id="rId15"/>
    <p:sldId id="277" r:id="rId16"/>
    <p:sldId id="264" r:id="rId17"/>
    <p:sldId id="265" r:id="rId18"/>
    <p:sldId id="266" r:id="rId19"/>
    <p:sldId id="267" r:id="rId20"/>
    <p:sldId id="272" r:id="rId21"/>
    <p:sldId id="268"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7420" autoAdjust="0"/>
  </p:normalViewPr>
  <p:slideViewPr>
    <p:cSldViewPr snapToGrid="0">
      <p:cViewPr varScale="1">
        <p:scale>
          <a:sx n="75" d="100"/>
          <a:sy n="75" d="100"/>
        </p:scale>
        <p:origin x="979"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A75CA-EF17-46E0-98EF-05EC6162D60C}" type="datetimeFigureOut">
              <a:rPr lang="en-US" smtClean="0"/>
              <a:t>5/13/2017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439FE-FE16-464D-BD7D-EEBBA2AB37D6}" type="slidenum">
              <a:rPr lang="en-US" smtClean="0"/>
              <a:t>‹#›</a:t>
            </a:fld>
            <a:endParaRPr lang="en-US"/>
          </a:p>
        </p:txBody>
      </p:sp>
    </p:spTree>
    <p:extLst>
      <p:ext uri="{BB962C8B-B14F-4D97-AF65-F5344CB8AC3E}">
        <p14:creationId xmlns:p14="http://schemas.microsoft.com/office/powerpoint/2010/main" val="236809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D874E6-B8D3-4923-BC64-C7FF079412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03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389BD-E587-421E-BBC2-7AD7C9282602}" type="slidenum">
              <a:rPr lang="en-US" smtClean="0"/>
              <a:t>18</a:t>
            </a:fld>
            <a:endParaRPr lang="en-US"/>
          </a:p>
        </p:txBody>
      </p:sp>
    </p:spTree>
    <p:extLst>
      <p:ext uri="{BB962C8B-B14F-4D97-AF65-F5344CB8AC3E}">
        <p14:creationId xmlns:p14="http://schemas.microsoft.com/office/powerpoint/2010/main" val="416710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439FE-FE16-464D-BD7D-EEBBA2AB37D6}" type="slidenum">
              <a:rPr lang="en-US" smtClean="0"/>
              <a:t>19</a:t>
            </a:fld>
            <a:endParaRPr lang="en-US"/>
          </a:p>
        </p:txBody>
      </p:sp>
    </p:spTree>
    <p:extLst>
      <p:ext uri="{BB962C8B-B14F-4D97-AF65-F5344CB8AC3E}">
        <p14:creationId xmlns:p14="http://schemas.microsoft.com/office/powerpoint/2010/main" val="225538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60B70-5079-44B6-AF53-42F1AF40296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453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0B70-5079-44B6-AF53-42F1AF402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61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389BD-E587-421E-BBC2-7AD7C9282602}" type="slidenum">
              <a:rPr lang="en-US" smtClean="0"/>
              <a:t>3</a:t>
            </a:fld>
            <a:endParaRPr lang="en-US"/>
          </a:p>
        </p:txBody>
      </p:sp>
    </p:spTree>
    <p:extLst>
      <p:ext uri="{BB962C8B-B14F-4D97-AF65-F5344CB8AC3E}">
        <p14:creationId xmlns:p14="http://schemas.microsoft.com/office/powerpoint/2010/main" val="173575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439FE-FE16-464D-BD7D-EEBBA2AB37D6}" type="slidenum">
              <a:rPr lang="en-US" smtClean="0"/>
              <a:t>5</a:t>
            </a:fld>
            <a:endParaRPr lang="en-US"/>
          </a:p>
        </p:txBody>
      </p:sp>
    </p:spTree>
    <p:extLst>
      <p:ext uri="{BB962C8B-B14F-4D97-AF65-F5344CB8AC3E}">
        <p14:creationId xmlns:p14="http://schemas.microsoft.com/office/powerpoint/2010/main" val="254784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439FE-FE16-464D-BD7D-EEBBA2AB37D6}" type="slidenum">
              <a:rPr lang="en-US" smtClean="0"/>
              <a:t>6</a:t>
            </a:fld>
            <a:endParaRPr lang="en-US"/>
          </a:p>
        </p:txBody>
      </p:sp>
    </p:spTree>
    <p:extLst>
      <p:ext uri="{BB962C8B-B14F-4D97-AF65-F5344CB8AC3E}">
        <p14:creationId xmlns:p14="http://schemas.microsoft.com/office/powerpoint/2010/main" val="62328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439FE-FE16-464D-BD7D-EEBBA2AB37D6}" type="slidenum">
              <a:rPr lang="en-US" smtClean="0"/>
              <a:t>7</a:t>
            </a:fld>
            <a:endParaRPr lang="en-US"/>
          </a:p>
        </p:txBody>
      </p:sp>
    </p:spTree>
    <p:extLst>
      <p:ext uri="{BB962C8B-B14F-4D97-AF65-F5344CB8AC3E}">
        <p14:creationId xmlns:p14="http://schemas.microsoft.com/office/powerpoint/2010/main" val="284851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439FE-FE16-464D-BD7D-EEBBA2AB37D6}" type="slidenum">
              <a:rPr lang="en-US" smtClean="0"/>
              <a:t>8</a:t>
            </a:fld>
            <a:endParaRPr lang="en-US"/>
          </a:p>
        </p:txBody>
      </p:sp>
    </p:spTree>
    <p:extLst>
      <p:ext uri="{BB962C8B-B14F-4D97-AF65-F5344CB8AC3E}">
        <p14:creationId xmlns:p14="http://schemas.microsoft.com/office/powerpoint/2010/main" val="379046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439FE-FE16-464D-BD7D-EEBBA2AB37D6}" type="slidenum">
              <a:rPr lang="en-US" smtClean="0"/>
              <a:t>9</a:t>
            </a:fld>
            <a:endParaRPr lang="en-US"/>
          </a:p>
        </p:txBody>
      </p:sp>
    </p:spTree>
    <p:extLst>
      <p:ext uri="{BB962C8B-B14F-4D97-AF65-F5344CB8AC3E}">
        <p14:creationId xmlns:p14="http://schemas.microsoft.com/office/powerpoint/2010/main" val="219899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439FE-FE16-464D-BD7D-EEBBA2AB37D6}" type="slidenum">
              <a:rPr lang="en-US" smtClean="0"/>
              <a:t>10</a:t>
            </a:fld>
            <a:endParaRPr lang="en-US"/>
          </a:p>
        </p:txBody>
      </p:sp>
    </p:spTree>
    <p:extLst>
      <p:ext uri="{BB962C8B-B14F-4D97-AF65-F5344CB8AC3E}">
        <p14:creationId xmlns:p14="http://schemas.microsoft.com/office/powerpoint/2010/main" val="215126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439FE-FE16-464D-BD7D-EEBBA2AB37D6}" type="slidenum">
              <a:rPr lang="en-US" smtClean="0"/>
              <a:t>11</a:t>
            </a:fld>
            <a:endParaRPr lang="en-US"/>
          </a:p>
        </p:txBody>
      </p:sp>
    </p:spTree>
    <p:extLst>
      <p:ext uri="{BB962C8B-B14F-4D97-AF65-F5344CB8AC3E}">
        <p14:creationId xmlns:p14="http://schemas.microsoft.com/office/powerpoint/2010/main" val="387132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755BA-9625-4229-83CF-366A353A197A}"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194753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55BA-9625-4229-83CF-366A353A197A}"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35713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55BA-9625-4229-83CF-366A353A197A}"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210780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A1003-DFEA-430F-BF5B-3369168B596D}" type="slidenum">
              <a:rPr lang="en-US" smtClean="0"/>
              <a:pPr/>
              <a:t>‹#›</a:t>
            </a:fld>
            <a:endParaRPr lang="en-US"/>
          </a:p>
        </p:txBody>
      </p:sp>
    </p:spTree>
    <p:extLst>
      <p:ext uri="{BB962C8B-B14F-4D97-AF65-F5344CB8AC3E}">
        <p14:creationId xmlns:p14="http://schemas.microsoft.com/office/powerpoint/2010/main" val="389181727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76DB1-34F2-4A62-9F4D-6D313089C727}" type="slidenum">
              <a:rPr lang="en-US" smtClean="0"/>
              <a:pPr/>
              <a:t>‹#›</a:t>
            </a:fld>
            <a:endParaRPr lang="en-US"/>
          </a:p>
        </p:txBody>
      </p:sp>
    </p:spTree>
    <p:extLst>
      <p:ext uri="{BB962C8B-B14F-4D97-AF65-F5344CB8AC3E}">
        <p14:creationId xmlns:p14="http://schemas.microsoft.com/office/powerpoint/2010/main" val="2252240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F4EB1-D00B-4383-89E0-8B54C9597C06}" type="slidenum">
              <a:rPr lang="en-US" smtClean="0"/>
              <a:pPr/>
              <a:t>‹#›</a:t>
            </a:fld>
            <a:endParaRPr lang="en-US"/>
          </a:p>
        </p:txBody>
      </p:sp>
    </p:spTree>
    <p:extLst>
      <p:ext uri="{BB962C8B-B14F-4D97-AF65-F5344CB8AC3E}">
        <p14:creationId xmlns:p14="http://schemas.microsoft.com/office/powerpoint/2010/main" val="267618970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9CF22-0DA5-46EC-8CAC-2D71365BE448}" type="slidenum">
              <a:rPr lang="en-US" smtClean="0"/>
              <a:pPr/>
              <a:t>‹#›</a:t>
            </a:fld>
            <a:endParaRPr lang="en-US"/>
          </a:p>
        </p:txBody>
      </p:sp>
    </p:spTree>
    <p:extLst>
      <p:ext uri="{BB962C8B-B14F-4D97-AF65-F5344CB8AC3E}">
        <p14:creationId xmlns:p14="http://schemas.microsoft.com/office/powerpoint/2010/main" val="80088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F66C52-3062-49DD-9730-96BB02E515B6}" type="slidenum">
              <a:rPr lang="en-US" smtClean="0"/>
              <a:pPr/>
              <a:t>‹#›</a:t>
            </a:fld>
            <a:endParaRPr lang="en-US"/>
          </a:p>
        </p:txBody>
      </p:sp>
    </p:spTree>
    <p:extLst>
      <p:ext uri="{BB962C8B-B14F-4D97-AF65-F5344CB8AC3E}">
        <p14:creationId xmlns:p14="http://schemas.microsoft.com/office/powerpoint/2010/main" val="234218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AFF5B-DC93-4B83-A32F-2EC40E7C681E}" type="slidenum">
              <a:rPr lang="en-US" smtClean="0"/>
              <a:pPr/>
              <a:t>‹#›</a:t>
            </a:fld>
            <a:endParaRPr lang="en-US"/>
          </a:p>
        </p:txBody>
      </p:sp>
    </p:spTree>
    <p:extLst>
      <p:ext uri="{BB962C8B-B14F-4D97-AF65-F5344CB8AC3E}">
        <p14:creationId xmlns:p14="http://schemas.microsoft.com/office/powerpoint/2010/main" val="3183702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9904E-74ED-46B3-8DF6-2EE543AC81D1}" type="slidenum">
              <a:rPr lang="en-US" smtClean="0"/>
              <a:pPr/>
              <a:t>‹#›</a:t>
            </a:fld>
            <a:endParaRPr lang="en-US"/>
          </a:p>
        </p:txBody>
      </p:sp>
    </p:spTree>
    <p:extLst>
      <p:ext uri="{BB962C8B-B14F-4D97-AF65-F5344CB8AC3E}">
        <p14:creationId xmlns:p14="http://schemas.microsoft.com/office/powerpoint/2010/main" val="2691147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83E5B-798A-4C75-BE18-026E7ADFBD2E}" type="slidenum">
              <a:rPr lang="en-US" smtClean="0"/>
              <a:pPr/>
              <a:t>‹#›</a:t>
            </a:fld>
            <a:endParaRPr lang="en-US"/>
          </a:p>
        </p:txBody>
      </p:sp>
    </p:spTree>
    <p:extLst>
      <p:ext uri="{BB962C8B-B14F-4D97-AF65-F5344CB8AC3E}">
        <p14:creationId xmlns:p14="http://schemas.microsoft.com/office/powerpoint/2010/main" val="50852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55BA-9625-4229-83CF-366A353A197A}"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4238266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B136C-B75A-430C-875B-63E7ACB3A13B}" type="slidenum">
              <a:rPr lang="en-US" smtClean="0"/>
              <a:pPr/>
              <a:t>‹#›</a:t>
            </a:fld>
            <a:endParaRPr lang="en-US"/>
          </a:p>
        </p:txBody>
      </p:sp>
    </p:spTree>
    <p:extLst>
      <p:ext uri="{BB962C8B-B14F-4D97-AF65-F5344CB8AC3E}">
        <p14:creationId xmlns:p14="http://schemas.microsoft.com/office/powerpoint/2010/main" val="1399484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BA966-E16F-4CB1-90D6-5FBFE848F72E}" type="slidenum">
              <a:rPr lang="en-US" smtClean="0"/>
              <a:pPr/>
              <a:t>‹#›</a:t>
            </a:fld>
            <a:endParaRPr lang="en-US"/>
          </a:p>
        </p:txBody>
      </p:sp>
    </p:spTree>
    <p:extLst>
      <p:ext uri="{BB962C8B-B14F-4D97-AF65-F5344CB8AC3E}">
        <p14:creationId xmlns:p14="http://schemas.microsoft.com/office/powerpoint/2010/main" val="943050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BA966-E16F-4CB1-90D6-5FBFE848F72E}" type="slidenum">
              <a:rPr lang="en-US" smtClean="0"/>
              <a:pPr/>
              <a:t>‹#›</a:t>
            </a:fld>
            <a:endParaRPr lang="en-US"/>
          </a:p>
        </p:txBody>
      </p:sp>
    </p:spTree>
    <p:extLst>
      <p:ext uri="{BB962C8B-B14F-4D97-AF65-F5344CB8AC3E}">
        <p14:creationId xmlns:p14="http://schemas.microsoft.com/office/powerpoint/2010/main" val="3060028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BA966-E16F-4CB1-90D6-5FBFE848F72E}"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9779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BA966-E16F-4CB1-90D6-5FBFE848F72E}" type="slidenum">
              <a:rPr lang="en-US" smtClean="0"/>
              <a:pPr/>
              <a:t>‹#›</a:t>
            </a:fld>
            <a:endParaRPr lang="en-US"/>
          </a:p>
        </p:txBody>
      </p:sp>
    </p:spTree>
    <p:extLst>
      <p:ext uri="{BB962C8B-B14F-4D97-AF65-F5344CB8AC3E}">
        <p14:creationId xmlns:p14="http://schemas.microsoft.com/office/powerpoint/2010/main" val="817985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BA966-E16F-4CB1-90D6-5FBFE848F72E}" type="slidenum">
              <a:rPr lang="en-US" smtClean="0"/>
              <a:pPr/>
              <a:t>‹#›</a:t>
            </a:fld>
            <a:endParaRPr lang="en-US"/>
          </a:p>
        </p:txBody>
      </p:sp>
    </p:spTree>
    <p:extLst>
      <p:ext uri="{BB962C8B-B14F-4D97-AF65-F5344CB8AC3E}">
        <p14:creationId xmlns:p14="http://schemas.microsoft.com/office/powerpoint/2010/main" val="3385658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BA966-E16F-4CB1-90D6-5FBFE848F72E}" type="slidenum">
              <a:rPr lang="en-US" smtClean="0"/>
              <a:pPr/>
              <a:t>‹#›</a:t>
            </a:fld>
            <a:endParaRPr lang="en-US"/>
          </a:p>
        </p:txBody>
      </p:sp>
    </p:spTree>
    <p:extLst>
      <p:ext uri="{BB962C8B-B14F-4D97-AF65-F5344CB8AC3E}">
        <p14:creationId xmlns:p14="http://schemas.microsoft.com/office/powerpoint/2010/main" val="2607229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CF4B6-6BA5-4F4D-A4FB-B65E18D01271}" type="slidenum">
              <a:rPr lang="en-US" smtClean="0"/>
              <a:pPr/>
              <a:t>‹#›</a:t>
            </a:fld>
            <a:endParaRPr lang="en-US"/>
          </a:p>
        </p:txBody>
      </p:sp>
    </p:spTree>
    <p:extLst>
      <p:ext uri="{BB962C8B-B14F-4D97-AF65-F5344CB8AC3E}">
        <p14:creationId xmlns:p14="http://schemas.microsoft.com/office/powerpoint/2010/main" val="4263627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C6C5-CAF6-4883-ABCA-C7331974A8A8}" type="slidenum">
              <a:rPr lang="en-US" smtClean="0"/>
              <a:pPr/>
              <a:t>‹#›</a:t>
            </a:fld>
            <a:endParaRPr lang="en-US"/>
          </a:p>
        </p:txBody>
      </p:sp>
    </p:spTree>
    <p:extLst>
      <p:ext uri="{BB962C8B-B14F-4D97-AF65-F5344CB8AC3E}">
        <p14:creationId xmlns:p14="http://schemas.microsoft.com/office/powerpoint/2010/main" val="127830882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Table Placeholder 2"/>
          <p:cNvSpPr>
            <a:spLocks noGrp="1"/>
          </p:cNvSpPr>
          <p:nvPr>
            <p:ph type="tbl" idx="1"/>
          </p:nvPr>
        </p:nvSpPr>
        <p:spPr>
          <a:xfrm>
            <a:off x="1117600" y="1905000"/>
            <a:ext cx="10676467" cy="4191000"/>
          </a:xfrm>
        </p:spPr>
        <p:txBody>
          <a:bodyPr/>
          <a:lstStyle/>
          <a:p>
            <a:endParaRPr lang="en-US"/>
          </a:p>
        </p:txBody>
      </p:sp>
      <p:sp>
        <p:nvSpPr>
          <p:cNvPr id="4" name="Date Placeholder 3"/>
          <p:cNvSpPr>
            <a:spLocks noGrp="1"/>
          </p:cNvSpPr>
          <p:nvPr>
            <p:ph type="dt" sz="half" idx="10"/>
          </p:nvPr>
        </p:nvSpPr>
        <p:spPr>
          <a:xfrm>
            <a:off x="1117601" y="6245225"/>
            <a:ext cx="2535767" cy="47625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4572000" y="6245225"/>
            <a:ext cx="38608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9249834" y="6245225"/>
            <a:ext cx="2535767" cy="476250"/>
          </a:xfrm>
        </p:spPr>
        <p:txBody>
          <a:bodyPr/>
          <a:lstStyle>
            <a:lvl1pPr>
              <a:defRPr/>
            </a:lvl1pPr>
          </a:lstStyle>
          <a:p>
            <a:fld id="{86983D80-DAE9-4B66-A0D3-D7A205A2C2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961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755BA-9625-4229-83CF-366A353A197A}" type="datetimeFigureOut">
              <a:rPr lang="en-US" smtClean="0"/>
              <a:t>5/13/2017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428122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755BA-9625-4229-83CF-366A353A197A}"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372277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755BA-9625-4229-83CF-366A353A197A}" type="datetimeFigureOut">
              <a:rPr lang="en-US" smtClean="0"/>
              <a:t>5/13/2017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217772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755BA-9625-4229-83CF-366A353A197A}" type="datetimeFigureOut">
              <a:rPr lang="en-US" smtClean="0"/>
              <a:t>5/13/2017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56441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755BA-9625-4229-83CF-366A353A197A}" type="datetimeFigureOut">
              <a:rPr lang="en-US" smtClean="0"/>
              <a:t>5/13/2017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267766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55BA-9625-4229-83CF-366A353A197A}"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217414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55BA-9625-4229-83CF-366A353A197A}" type="datetimeFigureOut">
              <a:rPr lang="en-US" smtClean="0"/>
              <a:t>5/13/2017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45F7C-00CF-45F1-A947-F87BB88B448D}" type="slidenum">
              <a:rPr lang="en-US" smtClean="0"/>
              <a:t>‹#›</a:t>
            </a:fld>
            <a:endParaRPr lang="en-US"/>
          </a:p>
        </p:txBody>
      </p:sp>
    </p:spTree>
    <p:extLst>
      <p:ext uri="{BB962C8B-B14F-4D97-AF65-F5344CB8AC3E}">
        <p14:creationId xmlns:p14="http://schemas.microsoft.com/office/powerpoint/2010/main" val="241606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55BA-9625-4229-83CF-366A353A197A}" type="datetimeFigureOut">
              <a:rPr lang="en-US" smtClean="0"/>
              <a:t>5/13/2017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45F7C-00CF-45F1-A947-F87BB88B448D}" type="slidenum">
              <a:rPr lang="en-US" smtClean="0"/>
              <a:t>‹#›</a:t>
            </a:fld>
            <a:endParaRPr lang="en-US"/>
          </a:p>
        </p:txBody>
      </p:sp>
    </p:spTree>
    <p:extLst>
      <p:ext uri="{BB962C8B-B14F-4D97-AF65-F5344CB8AC3E}">
        <p14:creationId xmlns:p14="http://schemas.microsoft.com/office/powerpoint/2010/main" val="17817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63BA966-E16F-4CB1-90D6-5FBFE848F72E}" type="slidenum">
              <a:rPr lang="en-US" smtClean="0"/>
              <a:pPr/>
              <a:t>‹#›</a:t>
            </a:fld>
            <a:endParaRPr lang="en-US"/>
          </a:p>
        </p:txBody>
      </p:sp>
    </p:spTree>
    <p:extLst>
      <p:ext uri="{BB962C8B-B14F-4D97-AF65-F5344CB8AC3E}">
        <p14:creationId xmlns:p14="http://schemas.microsoft.com/office/powerpoint/2010/main" val="744145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christiancourier.com/articles/111-apocrypha-inspired-of-god-the"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2514600" y="3962400"/>
            <a:ext cx="1786184" cy="1752600"/>
          </a:xfrm>
        </p:spPr>
        <p:txBody>
          <a:bodyPr/>
          <a:lstStyle/>
          <a:p>
            <a:r>
              <a:rPr lang="en-US" dirty="0"/>
              <a:t>Part 3</a:t>
            </a:r>
          </a:p>
        </p:txBody>
      </p:sp>
      <p:pic>
        <p:nvPicPr>
          <p:cNvPr id="1026" name="Picture 2" descr="C:\Users\Steven\AppData\Local\Microsoft\Windows\Temporary Internet Files\Content.IE5\14DXLA1E\MP90044329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784" y="3810000"/>
            <a:ext cx="4052888" cy="26860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39732" y="3810000"/>
            <a:ext cx="2129866" cy="3046988"/>
          </a:xfrm>
          <a:prstGeom prst="rect">
            <a:avLst/>
          </a:prstGeom>
          <a:noFill/>
        </p:spPr>
        <p:txBody>
          <a:bodyPr wrap="square" rtlCol="0">
            <a:spAutoFit/>
          </a:bodyPr>
          <a:lstStyle/>
          <a:p>
            <a:pPr algn="ctr"/>
            <a:r>
              <a:rPr lang="en-US" sz="2400" dirty="0"/>
              <a:t>Are there books mentioned in the Bible that are missing from the Bible?</a:t>
            </a:r>
          </a:p>
        </p:txBody>
      </p:sp>
      <p:sp>
        <p:nvSpPr>
          <p:cNvPr id="7" name="Title 3"/>
          <p:cNvSpPr txBox="1">
            <a:spLocks/>
          </p:cNvSpPr>
          <p:nvPr/>
        </p:nvSpPr>
        <p:spPr>
          <a:xfrm>
            <a:off x="912114" y="1153439"/>
            <a:ext cx="9901608" cy="2387600"/>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Are There</a:t>
            </a:r>
            <a:br>
              <a:rPr kumimoji="0" lang="en-US" sz="48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br>
            <a:r>
              <a:rPr kumimoji="0" lang="en-US" sz="7200" b="1" i="0" u="none" strike="noStrike" kern="1200" cap="all" spc="0" normalizeH="0" baseline="0" noProof="0" dirty="0">
                <a:ln>
                  <a:noFill/>
                </a:ln>
                <a:gradFill flip="none" rotWithShape="1">
                  <a:gsLst>
                    <a:gs pos="0">
                      <a:prstClr val="black">
                        <a:lumMod val="65000"/>
                        <a:lumOff val="35000"/>
                      </a:prstClr>
                    </a:gs>
                    <a:gs pos="38000">
                      <a:prstClr val="white">
                        <a:shade val="67500"/>
                        <a:satMod val="115000"/>
                      </a:prstClr>
                    </a:gs>
                    <a:gs pos="100000">
                      <a:srgbClr val="742332"/>
                    </a:gs>
                  </a:gsLst>
                  <a:lin ang="0" scaled="1"/>
                  <a:tileRect/>
                </a:gradFill>
                <a:effectLst>
                  <a:outerShdw blurRad="50800" dist="63500" dir="2700000" algn="tl" rotWithShape="0">
                    <a:srgbClr val="000000">
                      <a:alpha val="48000"/>
                    </a:srgbClr>
                  </a:outerShdw>
                </a:effectLst>
                <a:uLnTx/>
                <a:uFillTx/>
                <a:latin typeface="Bookman Old Style" panose="02050604050505020204"/>
                <a:ea typeface="+mj-ea"/>
                <a:cs typeface="+mj-cs"/>
              </a:rPr>
              <a:t>LOST</a:t>
            </a:r>
            <a:r>
              <a:rPr kumimoji="0" lang="en-US" sz="4800" b="1" i="0" u="none" strike="noStrike" kern="1200" cap="all" spc="0" normalizeH="0" baseline="0" noProof="0" dirty="0">
                <a:ln>
                  <a:noFill/>
                </a:ln>
                <a:gradFill flip="none" rotWithShape="1">
                  <a:gsLst>
                    <a:gs pos="0">
                      <a:prstClr val="black">
                        <a:lumMod val="65000"/>
                        <a:lumOff val="35000"/>
                      </a:prstClr>
                    </a:gs>
                    <a:gs pos="38000">
                      <a:prstClr val="white">
                        <a:shade val="67500"/>
                        <a:satMod val="115000"/>
                      </a:prstClr>
                    </a:gs>
                    <a:gs pos="100000">
                      <a:srgbClr val="742332"/>
                    </a:gs>
                  </a:gsLst>
                  <a:lin ang="0" scaled="1"/>
                  <a:tileRect/>
                </a:gradFill>
                <a:effectLst>
                  <a:outerShdw blurRad="50800" dist="63500" dir="2700000" algn="tl" rotWithShape="0">
                    <a:srgbClr val="000000">
                      <a:alpha val="48000"/>
                    </a:srgbClr>
                  </a:outerShdw>
                </a:effectLst>
                <a:uLnTx/>
                <a:uFillTx/>
                <a:latin typeface="Bookman Old Style" panose="02050604050505020204"/>
                <a:ea typeface="+mj-ea"/>
                <a:cs typeface="+mj-cs"/>
              </a:rPr>
              <a:t> </a:t>
            </a:r>
            <a:r>
              <a:rPr kumimoji="0" lang="en-US" sz="7200" b="1" i="0" u="none" strike="noStrike" kern="1200" cap="all" spc="0" normalizeH="0" baseline="0" noProof="0" dirty="0">
                <a:ln>
                  <a:noFill/>
                </a:ln>
                <a:gradFill flip="none" rotWithShape="1">
                  <a:gsLst>
                    <a:gs pos="0">
                      <a:prstClr val="black">
                        <a:lumMod val="65000"/>
                        <a:lumOff val="35000"/>
                      </a:prstClr>
                    </a:gs>
                    <a:gs pos="38000">
                      <a:prstClr val="white">
                        <a:shade val="67500"/>
                        <a:satMod val="115000"/>
                      </a:prstClr>
                    </a:gs>
                    <a:gs pos="100000">
                      <a:srgbClr val="742332"/>
                    </a:gs>
                  </a:gsLst>
                  <a:lin ang="0" scaled="1"/>
                  <a:tileRect/>
                </a:gradFill>
                <a:effectLst>
                  <a:outerShdw blurRad="50800" dist="63500" dir="2700000" algn="tl" rotWithShape="0">
                    <a:srgbClr val="000000">
                      <a:alpha val="48000"/>
                    </a:srgbClr>
                  </a:outerShdw>
                </a:effectLst>
                <a:uLnTx/>
                <a:uFillTx/>
                <a:latin typeface="Bookman Old Style" panose="02050604050505020204"/>
                <a:ea typeface="+mj-ea"/>
                <a:cs typeface="+mj-cs"/>
              </a:rPr>
              <a:t>Books</a:t>
            </a:r>
            <a:br>
              <a:rPr kumimoji="0" lang="en-US" sz="72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br>
            <a:r>
              <a:rPr kumimoji="0" lang="en-US" sz="80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of</a:t>
            </a:r>
            <a:r>
              <a:rPr kumimoji="0" lang="en-US" sz="48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 </a:t>
            </a:r>
            <a:r>
              <a:rPr kumimoji="0" lang="en-US" sz="80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The Bible?</a:t>
            </a:r>
            <a:endParaRPr kumimoji="0" lang="en-US" sz="48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endParaRPr>
          </a:p>
        </p:txBody>
      </p:sp>
    </p:spTree>
    <p:extLst>
      <p:ext uri="{BB962C8B-B14F-4D97-AF65-F5344CB8AC3E}">
        <p14:creationId xmlns:p14="http://schemas.microsoft.com/office/powerpoint/2010/main" val="568918140"/>
      </p:ext>
    </p:extLst>
  </p:cSld>
  <p:clrMapOvr>
    <a:masterClrMapping/>
  </p:clrMapOvr>
  <mc:AlternateContent xmlns:mc="http://schemas.openxmlformats.org/markup-compatibility/2006" xmlns:p14="http://schemas.microsoft.com/office/powerpoint/2010/main">
    <mc:Choice Requires="p14">
      <p:transition spd="slow" p14:dur="4000">
        <p:randomBar dir="vert"/>
      </p:transition>
    </mc:Choice>
    <mc:Fallback xmlns="">
      <p:transition spd="slow">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408" r="2" b="32191"/>
          <a:stretch/>
        </p:blipFill>
        <p:spPr>
          <a:xfrm>
            <a:off x="7678736" y="2210935"/>
            <a:ext cx="3511778"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2" name="Title 1"/>
          <p:cNvSpPr>
            <a:spLocks noGrp="1"/>
          </p:cNvSpPr>
          <p:nvPr>
            <p:ph type="title"/>
          </p:nvPr>
        </p:nvSpPr>
        <p:spPr>
          <a:xfrm>
            <a:off x="913795" y="609600"/>
            <a:ext cx="10353761" cy="1326321"/>
          </a:xfrm>
        </p:spPr>
        <p:txBody>
          <a:bodyPr>
            <a:normAutofit/>
          </a:bodyPr>
          <a:lstStyle/>
          <a:p>
            <a:r>
              <a:rPr lang="en-US" sz="3600" dirty="0"/>
              <a:t>What About The </a:t>
            </a:r>
            <a:r>
              <a:rPr lang="en-US" sz="3600" dirty="0">
                <a:solidFill>
                  <a:schemeClr val="accent3"/>
                </a:solidFill>
              </a:rPr>
              <a:t>Apocryphal BOOKS</a:t>
            </a:r>
            <a:r>
              <a:rPr lang="en-US" sz="3600" dirty="0"/>
              <a:t>?</a:t>
            </a:r>
          </a:p>
        </p:txBody>
      </p:sp>
      <p:sp>
        <p:nvSpPr>
          <p:cNvPr id="3" name="Content Placeholder 2"/>
          <p:cNvSpPr>
            <a:spLocks noGrp="1"/>
          </p:cNvSpPr>
          <p:nvPr>
            <p:ph idx="1"/>
          </p:nvPr>
        </p:nvSpPr>
        <p:spPr>
          <a:xfrm>
            <a:off x="913795" y="2096064"/>
            <a:ext cx="6352824" cy="4548576"/>
          </a:xfrm>
        </p:spPr>
        <p:txBody>
          <a:bodyPr>
            <a:normAutofit/>
          </a:bodyPr>
          <a:lstStyle/>
          <a:p>
            <a:pPr>
              <a:buFont typeface="Wingdings" panose="05000000000000000000" pitchFamily="2" charset="2"/>
              <a:buChar char="Ø"/>
            </a:pPr>
            <a:r>
              <a:rPr lang="en-US" sz="3200" dirty="0"/>
              <a:t>Catholics add additional books to their Old Testament</a:t>
            </a:r>
          </a:p>
          <a:p>
            <a:pPr lvl="1"/>
            <a:r>
              <a:rPr lang="en-US" sz="2800" dirty="0">
                <a:solidFill>
                  <a:schemeClr val="accent3"/>
                </a:solidFill>
                <a:effectLst/>
              </a:rPr>
              <a:t>Tobit, Judith, 1 and 2 Maccabees, Wisdom of Solomon, Sirach, Baruch</a:t>
            </a:r>
          </a:p>
          <a:p>
            <a:r>
              <a:rPr lang="en-US" sz="3200" dirty="0">
                <a:effectLst/>
              </a:rPr>
              <a:t>Why are these not in our Old Testament?</a:t>
            </a:r>
            <a:endParaRPr lang="en-US" sz="3200" dirty="0"/>
          </a:p>
        </p:txBody>
      </p:sp>
    </p:spTree>
    <p:extLst>
      <p:ext uri="{BB962C8B-B14F-4D97-AF65-F5344CB8AC3E}">
        <p14:creationId xmlns:p14="http://schemas.microsoft.com/office/powerpoint/2010/main" val="20051768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Up 3"/>
          <p:cNvSpPr/>
          <p:nvPr/>
        </p:nvSpPr>
        <p:spPr>
          <a:xfrm>
            <a:off x="2468880" y="4226560"/>
            <a:ext cx="2621280" cy="2387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355600"/>
            <a:ext cx="10353761" cy="909321"/>
          </a:xfrm>
        </p:spPr>
        <p:txBody>
          <a:bodyPr/>
          <a:lstStyle/>
          <a:p>
            <a:r>
              <a:rPr lang="en-US" dirty="0">
                <a:solidFill>
                  <a:schemeClr val="accent3"/>
                </a:solidFill>
              </a:rPr>
              <a:t>Reasons</a:t>
            </a:r>
            <a:r>
              <a:rPr lang="en-US" dirty="0"/>
              <a:t> For Not Being Scripture</a:t>
            </a:r>
          </a:p>
        </p:txBody>
      </p:sp>
      <p:sp>
        <p:nvSpPr>
          <p:cNvPr id="3" name="Content Placeholder 2"/>
          <p:cNvSpPr>
            <a:spLocks noGrp="1"/>
          </p:cNvSpPr>
          <p:nvPr>
            <p:ph idx="1"/>
          </p:nvPr>
        </p:nvSpPr>
        <p:spPr>
          <a:xfrm>
            <a:off x="913795" y="1341120"/>
            <a:ext cx="10353762" cy="5334000"/>
          </a:xfrm>
        </p:spPr>
        <p:txBody>
          <a:bodyPr>
            <a:normAutofit fontScale="92500"/>
          </a:bodyPr>
          <a:lstStyle/>
          <a:p>
            <a:pPr marL="457200" indent="-457200">
              <a:buFont typeface="+mj-lt"/>
              <a:buAutoNum type="arabicPeriod"/>
            </a:pPr>
            <a:r>
              <a:rPr lang="en-US" sz="3600" dirty="0"/>
              <a:t>They were written during a time of non-inspiration</a:t>
            </a:r>
          </a:p>
          <a:p>
            <a:pPr lvl="1"/>
            <a:r>
              <a:rPr lang="en-US" sz="3200" dirty="0"/>
              <a:t>Malachi ends the era of prophecy telling people to remember the Law of Moses and to look forward to the “Sun of Righteousness” who would be preceded by “</a:t>
            </a:r>
            <a:r>
              <a:rPr lang="en-US" sz="3200" dirty="0">
                <a:solidFill>
                  <a:schemeClr val="tx2"/>
                </a:solidFill>
              </a:rPr>
              <a:t>Elijah the prophet</a:t>
            </a:r>
            <a:r>
              <a:rPr lang="en-US" sz="3200" dirty="0"/>
              <a:t>” (Mal. 4:1-6)</a:t>
            </a:r>
          </a:p>
          <a:p>
            <a:pPr lvl="2"/>
            <a:r>
              <a:rPr lang="en-US" sz="2800" dirty="0"/>
              <a:t>Jesus identified John as “Elijah” (Matt. 11:14; cf. Lk. 1:17)</a:t>
            </a:r>
          </a:p>
          <a:p>
            <a:pPr lvl="2"/>
            <a:r>
              <a:rPr lang="en-US" sz="2800" dirty="0"/>
              <a:t>Malachi implies that no prophecy would come until John</a:t>
            </a:r>
          </a:p>
        </p:txBody>
      </p:sp>
    </p:spTree>
    <p:extLst>
      <p:ext uri="{BB962C8B-B14F-4D97-AF65-F5344CB8AC3E}">
        <p14:creationId xmlns:p14="http://schemas.microsoft.com/office/powerpoint/2010/main" val="11574625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5600"/>
            <a:ext cx="10353761" cy="909321"/>
          </a:xfrm>
        </p:spPr>
        <p:txBody>
          <a:bodyPr/>
          <a:lstStyle/>
          <a:p>
            <a:r>
              <a:rPr lang="en-US" dirty="0">
                <a:solidFill>
                  <a:schemeClr val="accent3"/>
                </a:solidFill>
              </a:rPr>
              <a:t>Reasons</a:t>
            </a:r>
            <a:r>
              <a:rPr lang="en-US" dirty="0"/>
              <a:t> For Not Being Scripture</a:t>
            </a:r>
          </a:p>
        </p:txBody>
      </p:sp>
      <p:sp>
        <p:nvSpPr>
          <p:cNvPr id="3" name="Content Placeholder 2"/>
          <p:cNvSpPr>
            <a:spLocks noGrp="1"/>
          </p:cNvSpPr>
          <p:nvPr>
            <p:ph idx="1"/>
          </p:nvPr>
        </p:nvSpPr>
        <p:spPr>
          <a:xfrm>
            <a:off x="913795" y="1341120"/>
            <a:ext cx="10353762" cy="5334000"/>
          </a:xfrm>
        </p:spPr>
        <p:txBody>
          <a:bodyPr>
            <a:normAutofit/>
          </a:bodyPr>
          <a:lstStyle/>
          <a:p>
            <a:pPr marL="514350" indent="-514350">
              <a:buFont typeface="+mj-lt"/>
              <a:buAutoNum type="arabicPeriod" startAt="2"/>
            </a:pPr>
            <a:r>
              <a:rPr lang="en-US" sz="3200" dirty="0"/>
              <a:t>They do not claim to be from God</a:t>
            </a:r>
          </a:p>
          <a:p>
            <a:pPr lvl="1"/>
            <a:r>
              <a:rPr lang="en-US" sz="2800" dirty="0"/>
              <a:t>“</a:t>
            </a:r>
            <a:r>
              <a:rPr lang="en-US" sz="2800" dirty="0">
                <a:effectLst/>
              </a:rPr>
              <a:t>…it must be observed that the apocryphal books, unlike the canonical books of the Old Testament, make no direct claims of being inspired of God. Not once is there a, “thus says the Lord,” or language like, “the word of the Lord came unto me, saying . . .” </a:t>
            </a:r>
            <a:br>
              <a:rPr lang="en-US" sz="2800" dirty="0">
                <a:effectLst/>
              </a:rPr>
            </a:br>
            <a:r>
              <a:rPr lang="en-US" sz="2400" dirty="0">
                <a:effectLst/>
              </a:rPr>
              <a:t>(Jackson, Wayne, </a:t>
            </a:r>
            <a:r>
              <a:rPr lang="en-US" sz="2400" dirty="0">
                <a:effectLst/>
                <a:hlinkClick r:id="rId2"/>
              </a:rPr>
              <a:t>https://www.christiancourier.com/articles/111-apocrypha-inspired-of-god-the</a:t>
            </a:r>
            <a:r>
              <a:rPr lang="en-US" sz="2400" dirty="0">
                <a:effectLst/>
              </a:rPr>
              <a:t>) </a:t>
            </a:r>
            <a:endParaRPr lang="en-US" sz="2800" dirty="0"/>
          </a:p>
        </p:txBody>
      </p:sp>
    </p:spTree>
    <p:extLst>
      <p:ext uri="{BB962C8B-B14F-4D97-AF65-F5344CB8AC3E}">
        <p14:creationId xmlns:p14="http://schemas.microsoft.com/office/powerpoint/2010/main" val="1157462543"/>
      </p:ext>
    </p:extLst>
  </p:cSld>
  <p:clrMapOvr>
    <a:masterClrMapping/>
  </p:clrMapOvr>
  <p:transition spd="med">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5600"/>
            <a:ext cx="10353761" cy="909321"/>
          </a:xfrm>
        </p:spPr>
        <p:txBody>
          <a:bodyPr/>
          <a:lstStyle/>
          <a:p>
            <a:r>
              <a:rPr lang="en-US" dirty="0">
                <a:solidFill>
                  <a:schemeClr val="accent3"/>
                </a:solidFill>
              </a:rPr>
              <a:t>Reasons</a:t>
            </a:r>
            <a:r>
              <a:rPr lang="en-US" dirty="0"/>
              <a:t> For Not Being Scripture</a:t>
            </a:r>
          </a:p>
        </p:txBody>
      </p:sp>
      <p:sp>
        <p:nvSpPr>
          <p:cNvPr id="3" name="Content Placeholder 2"/>
          <p:cNvSpPr>
            <a:spLocks noGrp="1"/>
          </p:cNvSpPr>
          <p:nvPr>
            <p:ph idx="1"/>
          </p:nvPr>
        </p:nvSpPr>
        <p:spPr>
          <a:xfrm>
            <a:off x="913795" y="1341120"/>
            <a:ext cx="10353762" cy="5334000"/>
          </a:xfrm>
        </p:spPr>
        <p:txBody>
          <a:bodyPr>
            <a:normAutofit/>
          </a:bodyPr>
          <a:lstStyle/>
          <a:p>
            <a:pPr marL="514350" indent="-514350">
              <a:buFont typeface="+mj-lt"/>
              <a:buAutoNum type="arabicPeriod" startAt="3"/>
            </a:pPr>
            <a:r>
              <a:rPr lang="en-US" sz="3200" dirty="0"/>
              <a:t>They support fallacious doctrines</a:t>
            </a:r>
          </a:p>
          <a:p>
            <a:pPr marL="971550" lvl="1" indent="-514350">
              <a:buFont typeface="+mj-lt"/>
              <a:buAutoNum type="alphaUcPeriod"/>
            </a:pPr>
            <a:r>
              <a:rPr lang="en-US" sz="2800" dirty="0"/>
              <a:t>Making atonement for the dead</a:t>
            </a:r>
          </a:p>
          <a:p>
            <a:pPr lvl="2"/>
            <a:r>
              <a:rPr lang="en-US" sz="2600" dirty="0"/>
              <a:t>“…Therefore he made atonement for the dead, so that they might be delivered from their sin” (2 Macc. 12:45)</a:t>
            </a:r>
          </a:p>
          <a:p>
            <a:pPr marL="971550" lvl="1" indent="-514350">
              <a:buFont typeface="+mj-lt"/>
              <a:buAutoNum type="alphaUcPeriod"/>
            </a:pPr>
            <a:r>
              <a:rPr lang="en-US" sz="2800" dirty="0"/>
              <a:t>Almsgiving to purge sin</a:t>
            </a:r>
          </a:p>
          <a:p>
            <a:pPr lvl="2"/>
            <a:r>
              <a:rPr lang="en-US" sz="2600" dirty="0"/>
              <a:t>“For almsgiving saves from death and purges away every sin. Those who give alms will enjoy a full life,” (Tobit 12:9)</a:t>
            </a:r>
          </a:p>
        </p:txBody>
      </p:sp>
    </p:spTree>
    <p:extLst>
      <p:ext uri="{BB962C8B-B14F-4D97-AF65-F5344CB8AC3E}">
        <p14:creationId xmlns:p14="http://schemas.microsoft.com/office/powerpoint/2010/main" val="31256620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5600"/>
            <a:ext cx="10353761" cy="909321"/>
          </a:xfrm>
        </p:spPr>
        <p:txBody>
          <a:bodyPr/>
          <a:lstStyle/>
          <a:p>
            <a:r>
              <a:rPr lang="en-US" dirty="0">
                <a:solidFill>
                  <a:schemeClr val="accent3"/>
                </a:solidFill>
              </a:rPr>
              <a:t>Reasons</a:t>
            </a:r>
            <a:r>
              <a:rPr lang="en-US" dirty="0"/>
              <a:t> For Not Being Scripture</a:t>
            </a:r>
          </a:p>
        </p:txBody>
      </p:sp>
      <p:sp>
        <p:nvSpPr>
          <p:cNvPr id="3" name="Content Placeholder 2"/>
          <p:cNvSpPr>
            <a:spLocks noGrp="1"/>
          </p:cNvSpPr>
          <p:nvPr>
            <p:ph idx="1"/>
          </p:nvPr>
        </p:nvSpPr>
        <p:spPr>
          <a:xfrm>
            <a:off x="913795" y="1341120"/>
            <a:ext cx="10353762" cy="5334000"/>
          </a:xfrm>
        </p:spPr>
        <p:txBody>
          <a:bodyPr>
            <a:normAutofit/>
          </a:bodyPr>
          <a:lstStyle/>
          <a:p>
            <a:pPr marL="514350" indent="-514350">
              <a:buFont typeface="+mj-lt"/>
              <a:buAutoNum type="arabicPeriod" startAt="3"/>
            </a:pPr>
            <a:r>
              <a:rPr lang="en-US" sz="3200" dirty="0"/>
              <a:t>They support fallacious doctrines</a:t>
            </a:r>
          </a:p>
          <a:p>
            <a:pPr marL="971550" lvl="1" indent="-514350">
              <a:buFont typeface="+mj-lt"/>
              <a:buAutoNum type="alphaUcPeriod" startAt="3"/>
            </a:pPr>
            <a:r>
              <a:rPr lang="en-US" sz="2800" dirty="0"/>
              <a:t>Applauds suicide</a:t>
            </a:r>
          </a:p>
          <a:p>
            <a:pPr lvl="2"/>
            <a:r>
              <a:rPr lang="en-US" sz="2400" dirty="0"/>
              <a:t>“…Being surrounded, </a:t>
            </a:r>
            <a:r>
              <a:rPr lang="en-US" sz="2400" dirty="0" err="1"/>
              <a:t>Razis</a:t>
            </a:r>
            <a:r>
              <a:rPr lang="en-US" sz="2400" dirty="0"/>
              <a:t> fell upon his own sword, preferring to die nobly rather than to fall into the hands of sinners…He courageously ran up on the wall, and bravely threw himself down into the crowd” (2 Macc. 14:41-43; contrast Acts 16:27-30)</a:t>
            </a:r>
          </a:p>
          <a:p>
            <a:pPr marL="971550" lvl="1" indent="-514350">
              <a:buFont typeface="+mj-lt"/>
              <a:buAutoNum type="alphaUcPeriod" startAt="4"/>
            </a:pPr>
            <a:r>
              <a:rPr lang="en-US" sz="2600" dirty="0"/>
              <a:t>Glorifies the deceitful murder carried out by Simeon in Genesis 34 (Judith 9)</a:t>
            </a:r>
          </a:p>
        </p:txBody>
      </p:sp>
    </p:spTree>
    <p:extLst>
      <p:ext uri="{BB962C8B-B14F-4D97-AF65-F5344CB8AC3E}">
        <p14:creationId xmlns:p14="http://schemas.microsoft.com/office/powerpoint/2010/main" val="3187598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Believe </a:t>
            </a:r>
            <a:r>
              <a:rPr lang="en-US" dirty="0">
                <a:solidFill>
                  <a:schemeClr val="accent3"/>
                </a:solidFill>
              </a:rPr>
              <a:t>in the Divine Power</a:t>
            </a:r>
            <a:r>
              <a:rPr lang="en-US" dirty="0"/>
              <a:t>?</a:t>
            </a:r>
          </a:p>
        </p:txBody>
      </p:sp>
      <p:sp>
        <p:nvSpPr>
          <p:cNvPr id="3" name="Content Placeholder 2"/>
          <p:cNvSpPr>
            <a:spLocks noGrp="1"/>
          </p:cNvSpPr>
          <p:nvPr>
            <p:ph idx="1"/>
          </p:nvPr>
        </p:nvSpPr>
        <p:spPr/>
        <p:txBody>
          <a:bodyPr>
            <a:noAutofit/>
          </a:bodyPr>
          <a:lstStyle/>
          <a:p>
            <a:pPr marL="0" indent="0">
              <a:buNone/>
            </a:pPr>
            <a:r>
              <a:rPr lang="en-US" sz="3200" dirty="0"/>
              <a:t>“as His divine power has given to us all things that pertain to life and godliness, through the knowledge of Him who called us by glory and virtue” (2 Pet. 1:3)</a:t>
            </a:r>
          </a:p>
          <a:p>
            <a:pPr lvl="1"/>
            <a:r>
              <a:rPr lang="en-US" sz="2800" dirty="0"/>
              <a:t>Do you believe His divine power has given to us all things that pertain to life and godliness?</a:t>
            </a:r>
          </a:p>
        </p:txBody>
      </p:sp>
    </p:spTree>
    <p:extLst>
      <p:ext uri="{BB962C8B-B14F-4D97-AF65-F5344CB8AC3E}">
        <p14:creationId xmlns:p14="http://schemas.microsoft.com/office/powerpoint/2010/main" val="28076285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Imagine</a:t>
            </a:r>
            <a:r>
              <a:rPr lang="en-US" dirty="0"/>
              <a:t> How Big The Bible Would Be</a:t>
            </a:r>
          </a:p>
        </p:txBody>
      </p:sp>
      <p:sp>
        <p:nvSpPr>
          <p:cNvPr id="3" name="Content Placeholder 2"/>
          <p:cNvSpPr>
            <a:spLocks noGrp="1"/>
          </p:cNvSpPr>
          <p:nvPr>
            <p:ph idx="1"/>
          </p:nvPr>
        </p:nvSpPr>
        <p:spPr>
          <a:xfrm>
            <a:off x="913795" y="2096064"/>
            <a:ext cx="10353762" cy="4187896"/>
          </a:xfrm>
        </p:spPr>
        <p:txBody>
          <a:bodyPr>
            <a:normAutofit lnSpcReduction="10000"/>
          </a:bodyPr>
          <a:lstStyle/>
          <a:p>
            <a:r>
              <a:rPr lang="en-US" sz="3600" dirty="0"/>
              <a:t>If every inspired discourse of an apostle were recorded?</a:t>
            </a:r>
          </a:p>
          <a:p>
            <a:r>
              <a:rPr lang="en-US" sz="3600" dirty="0"/>
              <a:t>If every inspired action of an apostle were logged?</a:t>
            </a:r>
          </a:p>
          <a:p>
            <a:r>
              <a:rPr lang="en-US" sz="3600" dirty="0"/>
              <a:t>If every word and act of Jesus were documented?</a:t>
            </a:r>
          </a:p>
        </p:txBody>
      </p:sp>
    </p:spTree>
    <p:extLst>
      <p:ext uri="{BB962C8B-B14F-4D97-AF65-F5344CB8AC3E}">
        <p14:creationId xmlns:p14="http://schemas.microsoft.com/office/powerpoint/2010/main" val="730796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John 20:30, 31</a:t>
            </a:r>
          </a:p>
        </p:txBody>
      </p:sp>
      <p:sp>
        <p:nvSpPr>
          <p:cNvPr id="3" name="Content Placeholder 2"/>
          <p:cNvSpPr>
            <a:spLocks noGrp="1"/>
          </p:cNvSpPr>
          <p:nvPr>
            <p:ph idx="1"/>
          </p:nvPr>
        </p:nvSpPr>
        <p:spPr/>
        <p:txBody>
          <a:bodyPr>
            <a:normAutofit lnSpcReduction="10000"/>
          </a:bodyPr>
          <a:lstStyle/>
          <a:p>
            <a:pPr marL="0" indent="0">
              <a:buNone/>
            </a:pPr>
            <a:r>
              <a:rPr lang="en-US" sz="3200" dirty="0"/>
              <a:t>30  And truly Jesus did many other signs in the presence of His disciples, which are not written in this book;</a:t>
            </a:r>
          </a:p>
          <a:p>
            <a:pPr marL="0" indent="0">
              <a:buNone/>
            </a:pPr>
            <a:r>
              <a:rPr lang="en-US" sz="3200" dirty="0"/>
              <a:t>31  but these are written that you may believe that Jesus is the Christ, the Son of God, and that believing you may have life in His name.</a:t>
            </a:r>
          </a:p>
          <a:p>
            <a:pPr marL="0" indent="0">
              <a:buNone/>
            </a:pPr>
            <a:endParaRPr lang="en-US" sz="3200" dirty="0"/>
          </a:p>
        </p:txBody>
      </p:sp>
    </p:spTree>
    <p:extLst>
      <p:ext uri="{BB962C8B-B14F-4D97-AF65-F5344CB8AC3E}">
        <p14:creationId xmlns:p14="http://schemas.microsoft.com/office/powerpoint/2010/main" val="310932063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5979765" cy="1326321"/>
          </a:xfrm>
        </p:spPr>
        <p:txBody>
          <a:bodyPr>
            <a:normAutofit/>
          </a:bodyPr>
          <a:lstStyle/>
          <a:p>
            <a:r>
              <a:rPr lang="en-US" sz="6600" dirty="0"/>
              <a:t>John 21:25</a:t>
            </a:r>
          </a:p>
        </p:txBody>
      </p:sp>
      <p:sp>
        <p:nvSpPr>
          <p:cNvPr id="3" name="Content Placeholder 2"/>
          <p:cNvSpPr>
            <a:spLocks noGrp="1"/>
          </p:cNvSpPr>
          <p:nvPr>
            <p:ph idx="1"/>
          </p:nvPr>
        </p:nvSpPr>
        <p:spPr>
          <a:xfrm>
            <a:off x="913795" y="1905000"/>
            <a:ext cx="5979765" cy="4658360"/>
          </a:xfrm>
        </p:spPr>
        <p:txBody>
          <a:bodyPr>
            <a:normAutofit lnSpcReduction="10000"/>
          </a:bodyPr>
          <a:lstStyle/>
          <a:p>
            <a:pPr marL="0" indent="0" algn="ctr">
              <a:buNone/>
            </a:pPr>
            <a:r>
              <a:rPr lang="en-US" sz="3200" dirty="0"/>
              <a:t>“And there are also many other things </a:t>
            </a:r>
            <a:br>
              <a:rPr lang="en-US" sz="3200" dirty="0"/>
            </a:br>
            <a:r>
              <a:rPr lang="en-US" sz="3200" dirty="0"/>
              <a:t>that Jesus did, which if they were written one by one, I suppose that even the world itself could not contain the books that would be written. Amen.”</a:t>
            </a:r>
          </a:p>
        </p:txBody>
      </p:sp>
      <p:grpSp>
        <p:nvGrpSpPr>
          <p:cNvPr id="4" name="Group 3"/>
          <p:cNvGrpSpPr/>
          <p:nvPr/>
        </p:nvGrpSpPr>
        <p:grpSpPr>
          <a:xfrm>
            <a:off x="6950646" y="338844"/>
            <a:ext cx="4697794" cy="6051796"/>
            <a:chOff x="4954206" y="1878084"/>
            <a:chExt cx="4697794" cy="6051796"/>
          </a:xfrm>
        </p:grpSpPr>
        <p:pic>
          <p:nvPicPr>
            <p:cNvPr id="1027" name="Picture 3" descr="C:\Users\Steven\AppData\Local\Microsoft\Windows\Temporary Internet Files\Content.IE5\PSF4LITO\MC900435240[1].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954206" y="1878084"/>
              <a:ext cx="4697794" cy="605179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teven\AppData\Local\Microsoft\Windows\Temporary Internet Files\Content.IE5\14DXLA1E\MP900409270[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PastelsSmooth trans="2000"/>
                      </a14:imgEffect>
                    </a14:imgLayer>
                  </a14:imgProps>
                </a:ext>
                <a:ext uri="{28A0092B-C50C-407E-A947-70E740481C1C}">
                  <a14:useLocalDpi xmlns:a14="http://schemas.microsoft.com/office/drawing/2010/main" val="0"/>
                </a:ext>
              </a:extLst>
            </a:blip>
            <a:srcRect t="14815"/>
            <a:stretch/>
          </p:blipFill>
          <p:spPr bwMode="auto">
            <a:xfrm>
              <a:off x="6009640" y="2199640"/>
              <a:ext cx="2783840" cy="3129644"/>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6738132"/>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Completion of the Bible Was Anticipated</a:t>
            </a:r>
          </a:p>
        </p:txBody>
      </p:sp>
      <p:sp>
        <p:nvSpPr>
          <p:cNvPr id="3" name="Content Placeholder 2"/>
          <p:cNvSpPr>
            <a:spLocks noGrp="1"/>
          </p:cNvSpPr>
          <p:nvPr>
            <p:ph idx="1"/>
          </p:nvPr>
        </p:nvSpPr>
        <p:spPr>
          <a:xfrm>
            <a:off x="913795" y="2096064"/>
            <a:ext cx="10353762" cy="4411416"/>
          </a:xfrm>
        </p:spPr>
        <p:txBody>
          <a:bodyPr>
            <a:normAutofit/>
          </a:bodyPr>
          <a:lstStyle/>
          <a:p>
            <a:pPr marL="0" indent="0">
              <a:buNone/>
            </a:pPr>
            <a:r>
              <a:rPr lang="en-US" sz="3200" b="1" spc="300" dirty="0">
                <a:solidFill>
                  <a:schemeClr val="accent3"/>
                </a:solidFill>
              </a:rPr>
              <a:t>1 Corinthians 13:8-10</a:t>
            </a:r>
          </a:p>
          <a:p>
            <a:pPr marL="457200" lvl="1" indent="0">
              <a:buNone/>
            </a:pPr>
            <a:r>
              <a:rPr lang="en-US" sz="2800" dirty="0"/>
              <a:t>8  Love never fails. But whether there are prophecies, </a:t>
            </a:r>
            <a:r>
              <a:rPr lang="en-US" sz="2800" u="sng" dirty="0"/>
              <a:t>they will fail</a:t>
            </a:r>
            <a:r>
              <a:rPr lang="en-US" sz="2800" dirty="0"/>
              <a:t>; whether there are tongues, </a:t>
            </a:r>
            <a:r>
              <a:rPr lang="en-US" sz="2800" u="sng" dirty="0"/>
              <a:t>they will cease</a:t>
            </a:r>
            <a:r>
              <a:rPr lang="en-US" sz="2800" dirty="0"/>
              <a:t>; whether there is knowledge, </a:t>
            </a:r>
            <a:r>
              <a:rPr lang="en-US" sz="2800" u="sng" dirty="0"/>
              <a:t>it will vanish away</a:t>
            </a:r>
            <a:r>
              <a:rPr lang="en-US" sz="2800" dirty="0"/>
              <a:t>.</a:t>
            </a:r>
          </a:p>
          <a:p>
            <a:pPr marL="457200" lvl="1" indent="0">
              <a:buNone/>
            </a:pPr>
            <a:r>
              <a:rPr lang="en-US" sz="2800" dirty="0"/>
              <a:t>9  For we know in </a:t>
            </a:r>
            <a:r>
              <a:rPr lang="en-US" sz="2800" u="sng" dirty="0">
                <a:solidFill>
                  <a:schemeClr val="accent3"/>
                </a:solidFill>
              </a:rPr>
              <a:t>part</a:t>
            </a:r>
            <a:r>
              <a:rPr lang="en-US" sz="2800" dirty="0"/>
              <a:t> and we prophesy in </a:t>
            </a:r>
            <a:r>
              <a:rPr lang="en-US" sz="2800" u="sng" dirty="0">
                <a:solidFill>
                  <a:schemeClr val="accent3"/>
                </a:solidFill>
              </a:rPr>
              <a:t>part</a:t>
            </a:r>
            <a:r>
              <a:rPr lang="en-US" sz="2800" dirty="0"/>
              <a:t>.</a:t>
            </a:r>
          </a:p>
          <a:p>
            <a:pPr marL="457200" lvl="1" indent="0">
              <a:buNone/>
            </a:pPr>
            <a:r>
              <a:rPr lang="en-US" sz="2800" dirty="0"/>
              <a:t>10  But when that which is </a:t>
            </a:r>
            <a:r>
              <a:rPr lang="en-US" sz="2800" u="sng" dirty="0">
                <a:solidFill>
                  <a:schemeClr val="accent3"/>
                </a:solidFill>
              </a:rPr>
              <a:t>perfect</a:t>
            </a:r>
            <a:r>
              <a:rPr lang="en-US" sz="2800" dirty="0"/>
              <a:t> has come, then that which is in part will be done away.</a:t>
            </a:r>
          </a:p>
        </p:txBody>
      </p:sp>
    </p:spTree>
    <p:extLst>
      <p:ext uri="{BB962C8B-B14F-4D97-AF65-F5344CB8AC3E}">
        <p14:creationId xmlns:p14="http://schemas.microsoft.com/office/powerpoint/2010/main" val="3729375846"/>
      </p:ext>
    </p:extLst>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About The Lost Books Mentioned In Scripture?</a:t>
            </a:r>
          </a:p>
        </p:txBody>
      </p:sp>
      <p:sp>
        <p:nvSpPr>
          <p:cNvPr id="3" name="Content Placeholder 2"/>
          <p:cNvSpPr>
            <a:spLocks noGrp="1"/>
          </p:cNvSpPr>
          <p:nvPr>
            <p:ph idx="1"/>
          </p:nvPr>
        </p:nvSpPr>
        <p:spPr>
          <a:xfrm>
            <a:off x="913795" y="1991360"/>
            <a:ext cx="10657783" cy="4693920"/>
          </a:xfrm>
        </p:spPr>
        <p:txBody>
          <a:bodyPr>
            <a:normAutofit fontScale="92500" lnSpcReduction="10000"/>
          </a:bodyPr>
          <a:lstStyle/>
          <a:p>
            <a:pPr>
              <a:buFont typeface="Wingdings" panose="05000000000000000000" pitchFamily="2" charset="2"/>
              <a:buChar char="ü"/>
            </a:pPr>
            <a:r>
              <a:rPr lang="en-US" sz="2800" dirty="0"/>
              <a:t>“Book of the Wars of the LORD” (Num. 21:14)?</a:t>
            </a:r>
          </a:p>
          <a:p>
            <a:pPr>
              <a:buFont typeface="Wingdings" panose="05000000000000000000" pitchFamily="2" charset="2"/>
              <a:buChar char="ü"/>
            </a:pPr>
            <a:r>
              <a:rPr lang="en-US" sz="2800" dirty="0"/>
              <a:t>“Book of </a:t>
            </a:r>
            <a:r>
              <a:rPr lang="en-US" sz="2800" dirty="0" err="1"/>
              <a:t>Jasher</a:t>
            </a:r>
            <a:r>
              <a:rPr lang="en-US" sz="2800" dirty="0"/>
              <a:t>” (Josh. 10:13)?</a:t>
            </a:r>
          </a:p>
          <a:p>
            <a:pPr>
              <a:buFont typeface="Wingdings" panose="05000000000000000000" pitchFamily="2" charset="2"/>
              <a:buChar char="ü"/>
            </a:pPr>
            <a:r>
              <a:rPr lang="en-US" sz="2800" dirty="0"/>
              <a:t>The lost letter to Corinth?</a:t>
            </a:r>
          </a:p>
          <a:p>
            <a:pPr lvl="1"/>
            <a:r>
              <a:rPr lang="en-US" sz="2400" dirty="0"/>
              <a:t>“I wrote to you in my epistle not to keep company with sexually immoral people” (1 Cor. 5:9)</a:t>
            </a:r>
          </a:p>
          <a:p>
            <a:pPr>
              <a:buFont typeface="Wingdings" panose="05000000000000000000" pitchFamily="2" charset="2"/>
              <a:buChar char="ü"/>
            </a:pPr>
            <a:r>
              <a:rPr lang="en-US" sz="2800" dirty="0"/>
              <a:t>The lost letter of John?</a:t>
            </a:r>
          </a:p>
          <a:p>
            <a:pPr lvl="1"/>
            <a:r>
              <a:rPr lang="en-US" sz="2400" dirty="0"/>
              <a:t>“I wrote to the church, but </a:t>
            </a:r>
            <a:r>
              <a:rPr lang="en-US" sz="2400" dirty="0" err="1"/>
              <a:t>Diotrephes</a:t>
            </a:r>
            <a:r>
              <a:rPr lang="en-US" sz="2400" dirty="0"/>
              <a:t>, who loves to have the preeminence among them, does not receive us” (3 Jn. 1:9)</a:t>
            </a:r>
          </a:p>
          <a:p>
            <a:pPr>
              <a:buFont typeface="Wingdings" panose="05000000000000000000" pitchFamily="2" charset="2"/>
              <a:buChar char="ü"/>
            </a:pPr>
            <a:r>
              <a:rPr lang="en-US" sz="2800" dirty="0"/>
              <a:t>The epistle of Laodicea (Col. 4:16)?</a:t>
            </a:r>
          </a:p>
        </p:txBody>
      </p:sp>
    </p:spTree>
    <p:extLst>
      <p:ext uri="{BB962C8B-B14F-4D97-AF65-F5344CB8AC3E}">
        <p14:creationId xmlns:p14="http://schemas.microsoft.com/office/powerpoint/2010/main" val="371766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990600"/>
          </a:xfrm>
        </p:spPr>
        <p:txBody>
          <a:bodyPr>
            <a:normAutofit/>
          </a:bodyPr>
          <a:lstStyle/>
          <a:p>
            <a:r>
              <a:rPr lang="en-US" sz="5400" dirty="0"/>
              <a:t>The Bible Is God’s Word</a:t>
            </a:r>
          </a:p>
        </p:txBody>
      </p:sp>
      <p:sp>
        <p:nvSpPr>
          <p:cNvPr id="3" name="Content Placeholder 2"/>
          <p:cNvSpPr>
            <a:spLocks noGrp="1"/>
          </p:cNvSpPr>
          <p:nvPr>
            <p:ph idx="1"/>
          </p:nvPr>
        </p:nvSpPr>
        <p:spPr>
          <a:xfrm>
            <a:off x="741680" y="1600200"/>
            <a:ext cx="10693400" cy="4973320"/>
          </a:xfrm>
        </p:spPr>
        <p:txBody>
          <a:bodyPr>
            <a:normAutofit fontScale="92500" lnSpcReduction="10000"/>
          </a:bodyPr>
          <a:lstStyle/>
          <a:p>
            <a:pPr marL="114300" indent="0">
              <a:buNone/>
            </a:pPr>
            <a:r>
              <a:rPr lang="en-US" sz="3600" u="sng" dirty="0">
                <a:latin typeface="Calisto MT" pitchFamily="18" charset="0"/>
              </a:rPr>
              <a:t>Psa. 12:6</a:t>
            </a:r>
            <a:r>
              <a:rPr lang="en-US" sz="3600" dirty="0">
                <a:latin typeface="Calisto MT" pitchFamily="18" charset="0"/>
              </a:rPr>
              <a:t>, “The words of the LORD are pure words, Like silver tried in a furnace of earth, Purified seven times.”</a:t>
            </a:r>
          </a:p>
          <a:p>
            <a:pPr marL="114300" indent="0">
              <a:buNone/>
            </a:pPr>
            <a:r>
              <a:rPr lang="en-US" sz="3600" u="sng" dirty="0">
                <a:latin typeface="Calisto MT" pitchFamily="18" charset="0"/>
              </a:rPr>
              <a:t>Psa. 18:30</a:t>
            </a:r>
            <a:r>
              <a:rPr lang="en-US" sz="3600" dirty="0">
                <a:latin typeface="Calisto MT" pitchFamily="18" charset="0"/>
              </a:rPr>
              <a:t>, “As for God, His way is perfect; The word of the LORD is proven; He is a shield to all who trust in Him.”</a:t>
            </a:r>
          </a:p>
          <a:p>
            <a:pPr marL="114300" indent="0">
              <a:buNone/>
            </a:pPr>
            <a:r>
              <a:rPr lang="en-US" sz="3600" u="sng" dirty="0">
                <a:latin typeface="Calisto MT" pitchFamily="18" charset="0"/>
              </a:rPr>
              <a:t>Psa. 19:8</a:t>
            </a:r>
            <a:r>
              <a:rPr lang="en-US" sz="3600" dirty="0">
                <a:latin typeface="Calisto MT" pitchFamily="18" charset="0"/>
              </a:rPr>
              <a:t>, “The statutes of the LORD are right, rejoicing the heart; The commandment of the LORD is pure, enlightening the eyes;”</a:t>
            </a:r>
          </a:p>
        </p:txBody>
      </p:sp>
    </p:spTree>
    <p:extLst>
      <p:ext uri="{BB962C8B-B14F-4D97-AF65-F5344CB8AC3E}">
        <p14:creationId xmlns:p14="http://schemas.microsoft.com/office/powerpoint/2010/main" val="2026628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990600"/>
          </a:xfrm>
        </p:spPr>
        <p:txBody>
          <a:bodyPr>
            <a:normAutofit/>
          </a:bodyPr>
          <a:lstStyle/>
          <a:p>
            <a:r>
              <a:rPr lang="en-US" sz="5400" dirty="0"/>
              <a:t>The Bible Is God’s Word</a:t>
            </a:r>
          </a:p>
        </p:txBody>
      </p:sp>
      <p:sp>
        <p:nvSpPr>
          <p:cNvPr id="3" name="Content Placeholder 2"/>
          <p:cNvSpPr>
            <a:spLocks noGrp="1"/>
          </p:cNvSpPr>
          <p:nvPr>
            <p:ph idx="1"/>
          </p:nvPr>
        </p:nvSpPr>
        <p:spPr>
          <a:xfrm>
            <a:off x="741680" y="1600200"/>
            <a:ext cx="10693400" cy="5222240"/>
          </a:xfrm>
        </p:spPr>
        <p:txBody>
          <a:bodyPr>
            <a:normAutofit/>
          </a:bodyPr>
          <a:lstStyle/>
          <a:p>
            <a:pPr marL="114300" indent="0">
              <a:buNone/>
            </a:pPr>
            <a:r>
              <a:rPr lang="en-US" sz="3200" u="sng" dirty="0">
                <a:latin typeface="Calisto MT" pitchFamily="18" charset="0"/>
              </a:rPr>
              <a:t>Psa. 119:140</a:t>
            </a:r>
            <a:r>
              <a:rPr lang="en-US" sz="3200" dirty="0">
                <a:latin typeface="Calisto MT" pitchFamily="18" charset="0"/>
              </a:rPr>
              <a:t>, “Your word is very pure; Therefore Your servant loves </a:t>
            </a:r>
            <a:r>
              <a:rPr lang="en-US" sz="3200">
                <a:latin typeface="Calisto MT" pitchFamily="18" charset="0"/>
              </a:rPr>
              <a:t>it.”</a:t>
            </a:r>
            <a:endParaRPr lang="en-US" sz="3200" dirty="0">
              <a:latin typeface="Calisto MT" pitchFamily="18" charset="0"/>
            </a:endParaRPr>
          </a:p>
          <a:p>
            <a:pPr marL="114300" indent="0">
              <a:buNone/>
            </a:pPr>
            <a:r>
              <a:rPr lang="en-US" sz="3200" u="sng" dirty="0">
                <a:latin typeface="Calisto MT" pitchFamily="18" charset="0"/>
              </a:rPr>
              <a:t>Prov. 30:5</a:t>
            </a:r>
            <a:r>
              <a:rPr lang="en-US" sz="3200" dirty="0">
                <a:latin typeface="Calisto MT" pitchFamily="18" charset="0"/>
              </a:rPr>
              <a:t>, “Every word of God is pure; He is a shield to those who put their trust in Him.”</a:t>
            </a:r>
          </a:p>
          <a:p>
            <a:pPr marL="114300" indent="0">
              <a:buNone/>
            </a:pPr>
            <a:r>
              <a:rPr lang="en-US" sz="3200" u="sng" dirty="0">
                <a:latin typeface="Calisto MT" pitchFamily="18" charset="0"/>
              </a:rPr>
              <a:t>Isa. 45:19</a:t>
            </a:r>
            <a:r>
              <a:rPr lang="en-US" sz="3200" dirty="0">
                <a:latin typeface="Calisto MT" pitchFamily="18" charset="0"/>
              </a:rPr>
              <a:t>, “I have not spoken in secret, In a dark place of the earth; I did not say to the seed of Jacob, ‘Seek Me in vain’; I, the LORD, speak righteousness, I declare things that are right.”</a:t>
            </a:r>
          </a:p>
        </p:txBody>
      </p:sp>
    </p:spTree>
    <p:extLst>
      <p:ext uri="{BB962C8B-B14F-4D97-AF65-F5344CB8AC3E}">
        <p14:creationId xmlns:p14="http://schemas.microsoft.com/office/powerpoint/2010/main" val="11842567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757" y="152401"/>
            <a:ext cx="10146062" cy="1431925"/>
          </a:xfrm>
        </p:spPr>
        <p:txBody>
          <a:bodyPr/>
          <a:lstStyle/>
          <a:p>
            <a:r>
              <a:rPr lang="en-US" dirty="0"/>
              <a:t>Not Affirming Lost Books “of the Bible”</a:t>
            </a:r>
          </a:p>
        </p:txBody>
      </p:sp>
      <p:sp>
        <p:nvSpPr>
          <p:cNvPr id="3" name="Content Placeholder 2"/>
          <p:cNvSpPr>
            <a:spLocks noGrp="1"/>
          </p:cNvSpPr>
          <p:nvPr>
            <p:ph idx="1"/>
          </p:nvPr>
        </p:nvSpPr>
        <p:spPr>
          <a:xfrm>
            <a:off x="1100757" y="1600200"/>
            <a:ext cx="10146062" cy="4988560"/>
          </a:xfrm>
        </p:spPr>
        <p:txBody>
          <a:bodyPr>
            <a:normAutofit fontScale="92500" lnSpcReduction="10000"/>
          </a:bodyPr>
          <a:lstStyle/>
          <a:p>
            <a:pPr>
              <a:buFont typeface="Wingdings" panose="05000000000000000000" pitchFamily="2" charset="2"/>
              <a:buChar char="Ø"/>
            </a:pPr>
            <a:r>
              <a:rPr lang="en-US" sz="2800" dirty="0"/>
              <a:t>Neither Numbers 21:14 nor Joshua 10:13 affirm these as being part of God’s word</a:t>
            </a:r>
          </a:p>
          <a:p>
            <a:pPr>
              <a:buFont typeface="Wingdings" panose="05000000000000000000" pitchFamily="2" charset="2"/>
              <a:buChar char="Ø"/>
            </a:pPr>
            <a:r>
              <a:rPr lang="en-US" sz="2800" dirty="0"/>
              <a:t>Indicates that there were books written by historians which also mentioned these facts</a:t>
            </a:r>
          </a:p>
          <a:p>
            <a:pPr lvl="1"/>
            <a:r>
              <a:rPr lang="en-US" sz="2400" dirty="0"/>
              <a:t>A </a:t>
            </a:r>
            <a:r>
              <a:rPr lang="en-US" sz="2400" i="1" dirty="0"/>
              <a:t>narrative</a:t>
            </a:r>
            <a:r>
              <a:rPr lang="en-US" sz="2400" dirty="0"/>
              <a:t> doesn’t necessarily constitute </a:t>
            </a:r>
            <a:r>
              <a:rPr lang="en-US" sz="2400" i="1" dirty="0"/>
              <a:t>canon</a:t>
            </a:r>
            <a:r>
              <a:rPr lang="en-US" sz="2400" dirty="0"/>
              <a:t> (Lk. 1:1)</a:t>
            </a:r>
          </a:p>
          <a:p>
            <a:pPr lvl="1"/>
            <a:r>
              <a:rPr lang="en-US" sz="2400" dirty="0"/>
              <a:t>While the books themselves may be lost, the information that is important is not lost!</a:t>
            </a:r>
          </a:p>
          <a:p>
            <a:pPr>
              <a:buFont typeface="Wingdings" panose="05000000000000000000" pitchFamily="2" charset="2"/>
              <a:buChar char="Ø"/>
            </a:pPr>
            <a:r>
              <a:rPr lang="en-US" sz="2800" dirty="0"/>
              <a:t>There are other such books mentioned which were designed for history, rather than </a:t>
            </a:r>
            <a:r>
              <a:rPr lang="en-US" sz="2800" i="1" dirty="0"/>
              <a:t>instruction in godliness </a:t>
            </a:r>
            <a:r>
              <a:rPr lang="en-US" sz="2800" dirty="0"/>
              <a:t>(e.g., Book of the Acts of Solomon, 1 Kin. 11:41; 2 Chron. 9:29)</a:t>
            </a:r>
          </a:p>
        </p:txBody>
      </p:sp>
    </p:spTree>
    <p:extLst>
      <p:ext uri="{BB962C8B-B14F-4D97-AF65-F5344CB8AC3E}">
        <p14:creationId xmlns:p14="http://schemas.microsoft.com/office/powerpoint/2010/main" val="3731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2040" y="1976120"/>
            <a:ext cx="10251440" cy="4699000"/>
          </a:xfrm>
        </p:spPr>
        <p:txBody>
          <a:bodyPr/>
          <a:lstStyle/>
          <a:p>
            <a:pPr>
              <a:buFont typeface="Wingdings" panose="05000000000000000000" pitchFamily="2" charset="2"/>
              <a:buChar char="§"/>
            </a:pPr>
            <a:r>
              <a:rPr lang="en-US" sz="2900" dirty="0">
                <a:solidFill>
                  <a:schemeClr val="accent2">
                    <a:lumMod val="60000"/>
                    <a:lumOff val="40000"/>
                  </a:schemeClr>
                </a:solidFill>
              </a:rPr>
              <a:t>“I wrote to you in my epistle not to keep company with sexually immoral people” (1 Cor. 5:9)</a:t>
            </a:r>
          </a:p>
          <a:p>
            <a:pPr>
              <a:buFont typeface="Wingdings" panose="05000000000000000000" pitchFamily="2" charset="2"/>
              <a:buChar char="§"/>
            </a:pPr>
            <a:r>
              <a:rPr lang="en-US" sz="2900" dirty="0">
                <a:solidFill>
                  <a:schemeClr val="accent2">
                    <a:lumMod val="60000"/>
                    <a:lumOff val="40000"/>
                  </a:schemeClr>
                </a:solidFill>
              </a:rPr>
              <a:t>The natural reading indicates a previous letter was sent to Corinth (cf. 2 Cor. 7:8)</a:t>
            </a:r>
          </a:p>
          <a:p>
            <a:pPr lvl="1"/>
            <a:r>
              <a:rPr lang="en-US" sz="2400" dirty="0"/>
              <a:t>Was likely a brief letter addressing fellowship </a:t>
            </a:r>
            <a:r>
              <a:rPr lang="en-US" sz="2400"/>
              <a:t>with darkness</a:t>
            </a:r>
            <a:endParaRPr lang="en-US" sz="2400" dirty="0"/>
          </a:p>
          <a:p>
            <a:pPr lvl="1"/>
            <a:r>
              <a:rPr lang="en-US" sz="2400" dirty="0"/>
              <a:t>The information in that letter is likely the same subject matter further addressed in 1</a:t>
            </a:r>
            <a:r>
              <a:rPr lang="en-US" sz="2400" baseline="30000" dirty="0"/>
              <a:t>st</a:t>
            </a:r>
            <a:r>
              <a:rPr lang="en-US" sz="2400" dirty="0"/>
              <a:t> Corinthians</a:t>
            </a:r>
          </a:p>
          <a:p>
            <a:pPr lvl="1"/>
            <a:r>
              <a:rPr lang="en-US" sz="2400" dirty="0"/>
              <a:t>While the letter is “lost,” the subject matter is not!</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640" y="71121"/>
            <a:ext cx="10657840" cy="1686560"/>
          </a:xfrm>
          <a:prstGeom prst="rect">
            <a:avLst/>
          </a:prstGeom>
        </p:spPr>
      </p:pic>
    </p:spTree>
    <p:extLst>
      <p:ext uri="{BB962C8B-B14F-4D97-AF65-F5344CB8AC3E}">
        <p14:creationId xmlns:p14="http://schemas.microsoft.com/office/powerpoint/2010/main" val="276157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7981285" cy="1326321"/>
          </a:xfrm>
        </p:spPr>
        <p:style>
          <a:lnRef idx="3">
            <a:schemeClr val="lt1"/>
          </a:lnRef>
          <a:fillRef idx="1">
            <a:schemeClr val="accent2"/>
          </a:fillRef>
          <a:effectRef idx="1">
            <a:schemeClr val="accent2"/>
          </a:effectRef>
          <a:fontRef idx="minor">
            <a:schemeClr val="lt1"/>
          </a:fontRef>
        </p:style>
        <p:txBody>
          <a:bodyPr/>
          <a:lstStyle/>
          <a:p>
            <a:r>
              <a:rPr lang="en-US" dirty="0"/>
              <a:t>John’s Lost Letter To</a:t>
            </a:r>
            <a:br>
              <a:rPr lang="en-US" dirty="0"/>
            </a:br>
            <a:r>
              <a:rPr lang="en-US" dirty="0"/>
              <a:t>The Church?</a:t>
            </a:r>
          </a:p>
        </p:txBody>
      </p:sp>
      <p:sp>
        <p:nvSpPr>
          <p:cNvPr id="3" name="Content Placeholder 2"/>
          <p:cNvSpPr>
            <a:spLocks noGrp="1"/>
          </p:cNvSpPr>
          <p:nvPr>
            <p:ph idx="1"/>
          </p:nvPr>
        </p:nvSpPr>
        <p:spPr>
          <a:xfrm>
            <a:off x="913795" y="2096064"/>
            <a:ext cx="10353762" cy="4421576"/>
          </a:xfrm>
        </p:spPr>
        <p:txBody>
          <a:bodyPr>
            <a:normAutofit/>
          </a:bodyPr>
          <a:lstStyle/>
          <a:p>
            <a:pPr marL="0" indent="0">
              <a:buNone/>
            </a:pPr>
            <a:r>
              <a:rPr lang="en-US" sz="3200" dirty="0"/>
              <a:t>“</a:t>
            </a:r>
            <a:r>
              <a:rPr lang="en-US" sz="3200" u="sng" dirty="0"/>
              <a:t>I wrote to the church</a:t>
            </a:r>
            <a:r>
              <a:rPr lang="en-US" sz="3200" dirty="0"/>
              <a:t>, but </a:t>
            </a:r>
            <a:r>
              <a:rPr lang="en-US" sz="3200" dirty="0" err="1"/>
              <a:t>Diotrephes</a:t>
            </a:r>
            <a:r>
              <a:rPr lang="en-US" sz="3200" dirty="0"/>
              <a:t>, who loves to have the preeminence among them, does not receive us” (3 Jn. 1:9)</a:t>
            </a:r>
          </a:p>
          <a:p>
            <a:pPr lvl="1">
              <a:buFont typeface="Wingdings" panose="05000000000000000000" pitchFamily="2" charset="2"/>
              <a:buChar char="§"/>
            </a:pPr>
            <a:r>
              <a:rPr lang="en-US" sz="3000" dirty="0"/>
              <a:t>Why could it not have been </a:t>
            </a:r>
            <a:r>
              <a:rPr lang="en-US" sz="3000" i="1" dirty="0"/>
              <a:t>2 John?</a:t>
            </a:r>
          </a:p>
          <a:p>
            <a:pPr lvl="1">
              <a:buFont typeface="Wingdings" panose="05000000000000000000" pitchFamily="2" charset="2"/>
              <a:buChar char="§"/>
            </a:pPr>
            <a:r>
              <a:rPr lang="en-US" sz="3000" dirty="0"/>
              <a:t>Who is the elect Lady in 2 John 1:1?</a:t>
            </a:r>
            <a:endParaRPr lang="en-US" sz="2800" dirty="0"/>
          </a:p>
        </p:txBody>
      </p:sp>
      <p:pic>
        <p:nvPicPr>
          <p:cNvPr id="3075" name="Picture 3" descr="C:\Users\Steven\AppData\Local\Microsoft\Windows\Temporary Internet Files\Content.IE5\PSF4LITO\MC9002508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7041" y="257802"/>
            <a:ext cx="1542107" cy="192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565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3"/>
                </a:solidFill>
              </a:rPr>
              <a:t>Identifying</a:t>
            </a:r>
            <a:r>
              <a:rPr lang="en-US" sz="3600" dirty="0"/>
              <a:t> The Elect Lady?</a:t>
            </a:r>
          </a:p>
        </p:txBody>
      </p:sp>
      <p:sp>
        <p:nvSpPr>
          <p:cNvPr id="3" name="Content Placeholder 2"/>
          <p:cNvSpPr>
            <a:spLocks noGrp="1"/>
          </p:cNvSpPr>
          <p:nvPr>
            <p:ph idx="1"/>
          </p:nvPr>
        </p:nvSpPr>
        <p:spPr>
          <a:xfrm>
            <a:off x="411347" y="2096064"/>
            <a:ext cx="11389138" cy="4528256"/>
          </a:xfrm>
        </p:spPr>
        <p:txBody>
          <a:bodyPr>
            <a:normAutofit/>
          </a:bodyPr>
          <a:lstStyle/>
          <a:p>
            <a:pPr>
              <a:buFont typeface="Wingdings" panose="05000000000000000000" pitchFamily="2" charset="2"/>
              <a:buChar char="v"/>
            </a:pPr>
            <a:r>
              <a:rPr lang="en-US" sz="2800" dirty="0"/>
              <a:t>John’s writings are often filled with metaphors and figures</a:t>
            </a:r>
          </a:p>
          <a:p>
            <a:pPr lvl="1"/>
            <a:r>
              <a:rPr lang="en-US" sz="2400" dirty="0"/>
              <a:t>If “Lady” is a single female, then “her children” are literal too</a:t>
            </a:r>
          </a:p>
          <a:p>
            <a:pPr lvl="1"/>
            <a:r>
              <a:rPr lang="en-US" sz="2400" dirty="0"/>
              <a:t>What then of “my little children” (1 Jn. 2:1; 3:18; 3 Jn. 1:4)?</a:t>
            </a:r>
          </a:p>
          <a:p>
            <a:pPr>
              <a:buFont typeface="Wingdings" panose="05000000000000000000" pitchFamily="2" charset="2"/>
              <a:buChar char="v"/>
            </a:pPr>
            <a:r>
              <a:rPr lang="en-US" sz="2600" dirty="0"/>
              <a:t>Woman and mother as metaphors of the church</a:t>
            </a:r>
          </a:p>
          <a:p>
            <a:pPr lvl="1"/>
            <a:r>
              <a:rPr lang="en-US" sz="2400" dirty="0"/>
              <a:t>Galatians 4:26; Ephesians 5:32</a:t>
            </a:r>
          </a:p>
          <a:p>
            <a:pPr lvl="1"/>
            <a:r>
              <a:rPr lang="en-US" sz="2400" dirty="0"/>
              <a:t>The symbolic woman in Revelation 12:1, 2, 5, 10-17</a:t>
            </a:r>
          </a:p>
          <a:p>
            <a:pPr>
              <a:buFont typeface="Wingdings" panose="05000000000000000000" pitchFamily="2" charset="2"/>
              <a:buChar char="v"/>
            </a:pPr>
            <a:r>
              <a:rPr lang="en-US" sz="2600" dirty="0"/>
              <a:t>Some object by citing the </a:t>
            </a:r>
            <a:r>
              <a:rPr lang="en-US" sz="2600" i="1" dirty="0"/>
              <a:t>singular</a:t>
            </a:r>
            <a:r>
              <a:rPr lang="en-US" sz="2600" dirty="0"/>
              <a:t> personal pronoun “you” (2 Jn. 1:4, 5)</a:t>
            </a:r>
          </a:p>
          <a:p>
            <a:pPr lvl="1"/>
            <a:r>
              <a:rPr lang="en-US" sz="2400" dirty="0"/>
              <a:t>Is a mistaken objection (see seven churches of Asia, Rev. 2, 3)</a:t>
            </a:r>
          </a:p>
          <a:p>
            <a:pPr lvl="1"/>
            <a:endParaRPr lang="en-US" sz="2400" dirty="0"/>
          </a:p>
          <a:p>
            <a:pPr lvl="1"/>
            <a:endParaRPr lang="en-US" sz="2400" dirty="0"/>
          </a:p>
        </p:txBody>
      </p:sp>
    </p:spTree>
    <p:extLst>
      <p:ext uri="{BB962C8B-B14F-4D97-AF65-F5344CB8AC3E}">
        <p14:creationId xmlns:p14="http://schemas.microsoft.com/office/powerpoint/2010/main" val="30707828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right)">
                                      <p:cBhvr>
                                        <p:cTn id="20" dur="500"/>
                                        <p:tgtEl>
                                          <p:spTgt spid="3">
                                            <p:txEl>
                                              <p:pRg st="3" end="3"/>
                                            </p:tx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right)">
                                      <p:cBhvr>
                                        <p:cTn id="23" dur="500"/>
                                        <p:tgtEl>
                                          <p:spTgt spid="3">
                                            <p:txEl>
                                              <p:pRg st="4" end="4"/>
                                            </p:tx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righ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right)">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right)">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7981285" cy="1326321"/>
          </a:xfrm>
        </p:spPr>
        <p:style>
          <a:lnRef idx="3">
            <a:schemeClr val="lt1"/>
          </a:lnRef>
          <a:fillRef idx="1">
            <a:schemeClr val="accent2"/>
          </a:fillRef>
          <a:effectRef idx="1">
            <a:schemeClr val="accent2"/>
          </a:effectRef>
          <a:fontRef idx="minor">
            <a:schemeClr val="lt1"/>
          </a:fontRef>
        </p:style>
        <p:txBody>
          <a:bodyPr/>
          <a:lstStyle/>
          <a:p>
            <a:r>
              <a:rPr lang="en-US" dirty="0"/>
              <a:t>John’s Lost Letter To</a:t>
            </a:r>
            <a:br>
              <a:rPr lang="en-US" dirty="0"/>
            </a:br>
            <a:r>
              <a:rPr lang="en-US" dirty="0"/>
              <a:t>The Church?</a:t>
            </a:r>
          </a:p>
        </p:txBody>
      </p:sp>
      <p:sp>
        <p:nvSpPr>
          <p:cNvPr id="3" name="Content Placeholder 2"/>
          <p:cNvSpPr>
            <a:spLocks noGrp="1"/>
          </p:cNvSpPr>
          <p:nvPr>
            <p:ph idx="1"/>
          </p:nvPr>
        </p:nvSpPr>
        <p:spPr>
          <a:xfrm>
            <a:off x="913795" y="2096064"/>
            <a:ext cx="10353762" cy="4421576"/>
          </a:xfrm>
        </p:spPr>
        <p:txBody>
          <a:bodyPr>
            <a:normAutofit/>
          </a:bodyPr>
          <a:lstStyle/>
          <a:p>
            <a:pPr marL="0" indent="0">
              <a:buNone/>
            </a:pPr>
            <a:r>
              <a:rPr lang="en-US" sz="3200" dirty="0"/>
              <a:t>“</a:t>
            </a:r>
            <a:r>
              <a:rPr lang="en-US" sz="3200" u="sng" dirty="0"/>
              <a:t>I wrote to the church</a:t>
            </a:r>
            <a:r>
              <a:rPr lang="en-US" sz="3200" dirty="0"/>
              <a:t>, but </a:t>
            </a:r>
            <a:r>
              <a:rPr lang="en-US" sz="3200" dirty="0" err="1"/>
              <a:t>Diotrephes</a:t>
            </a:r>
            <a:r>
              <a:rPr lang="en-US" sz="3200" dirty="0"/>
              <a:t>, who loves to have the preeminence among them, does not receive us” (3 Jn. 1:9)</a:t>
            </a:r>
          </a:p>
          <a:p>
            <a:pPr lvl="1">
              <a:buFont typeface="Wingdings" panose="05000000000000000000" pitchFamily="2" charset="2"/>
              <a:buChar char="§"/>
            </a:pPr>
            <a:r>
              <a:rPr lang="en-US" sz="3000" dirty="0"/>
              <a:t>Could have been a letter of recommendation or instruction that was not intended to be retained (</a:t>
            </a:r>
            <a:r>
              <a:rPr lang="en-US" sz="2800" dirty="0"/>
              <a:t>Col. 4:10, note: “you received instructions”)</a:t>
            </a:r>
          </a:p>
        </p:txBody>
      </p:sp>
      <p:pic>
        <p:nvPicPr>
          <p:cNvPr id="3075" name="Picture 3" descr="C:\Users\Steven\AppData\Local\Microsoft\Windows\Temporary Internet Files\Content.IE5\PSF4LITO\MC9002508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7041" y="257802"/>
            <a:ext cx="1542107" cy="192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643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Steven\AppData\Local\Microsoft\Windows\Temporary Internet Files\Content.IE5\GR51CBU4\MC9004352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07" y="7493"/>
            <a:ext cx="10765379" cy="24894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362200" y="2362200"/>
            <a:ext cx="9011386" cy="4333240"/>
          </a:xfrm>
        </p:spPr>
        <p:txBody>
          <a:bodyPr>
            <a:normAutofit/>
          </a:bodyPr>
          <a:lstStyle/>
          <a:p>
            <a:pPr marL="0" indent="0">
              <a:buNone/>
            </a:pPr>
            <a:r>
              <a:rPr lang="en-US" sz="2800" dirty="0"/>
              <a:t>Apostles had many things to teach</a:t>
            </a:r>
          </a:p>
          <a:p>
            <a:pPr lvl="1">
              <a:buFont typeface="Wingdings" panose="05000000000000000000" pitchFamily="2" charset="2"/>
              <a:buChar char="§"/>
            </a:pPr>
            <a:r>
              <a:rPr lang="en-US" sz="2400" dirty="0"/>
              <a:t>Could write or speak face to face (2 Jn. 12; 3 Jn. 13, 14)</a:t>
            </a:r>
          </a:p>
          <a:p>
            <a:pPr lvl="1">
              <a:buFont typeface="Wingdings" panose="05000000000000000000" pitchFamily="2" charset="2"/>
              <a:buChar char="§"/>
            </a:pPr>
            <a:r>
              <a:rPr lang="en-US" sz="2400" dirty="0"/>
              <a:t>Though inspired, many sermons were not preserved (cf. Acts 2:40; 20:7; etc.)</a:t>
            </a:r>
          </a:p>
          <a:p>
            <a:pPr lvl="1">
              <a:buFont typeface="Wingdings" panose="05000000000000000000" pitchFamily="2" charset="2"/>
              <a:buChar char="§"/>
            </a:pPr>
            <a:r>
              <a:rPr lang="en-US" sz="2400" dirty="0"/>
              <a:t>Some inspired writings were not preserved as Scripture (private instructions such as receiving someone, Col. 4:10)</a:t>
            </a:r>
          </a:p>
          <a:p>
            <a:pPr lvl="1">
              <a:buFont typeface="Wingdings" panose="05000000000000000000" pitchFamily="2" charset="2"/>
              <a:buChar char="§"/>
            </a:pPr>
            <a:r>
              <a:rPr lang="en-US" sz="2400" dirty="0"/>
              <a:t>God in His wisdom has given us all the instruction that is needed (2 Pet. 1:3; Eph. 3:3-5)</a:t>
            </a:r>
          </a:p>
        </p:txBody>
      </p:sp>
      <p:pic>
        <p:nvPicPr>
          <p:cNvPr id="4098" name="Picture 2" descr="C:\Users\Steven\AppData\Local\Microsoft\Windows\Temporary Internet Files\Content.IE5\7B3MZK5Y\MC9000885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41" y="3630937"/>
            <a:ext cx="1442009" cy="17931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4253730" y="556991"/>
            <a:ext cx="6041660" cy="1664352"/>
          </a:xfrm>
          <a:prstGeom prst="rect">
            <a:avLst/>
          </a:prstGeom>
        </p:spPr>
      </p:pic>
    </p:spTree>
    <p:extLst>
      <p:ext uri="{BB962C8B-B14F-4D97-AF65-F5344CB8AC3E}">
        <p14:creationId xmlns:p14="http://schemas.microsoft.com/office/powerpoint/2010/main" val="3354727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even\AppData\Local\Microsoft\Windows\Temporary Internet Files\Content.IE5\HZBKRHSS\MC9000343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7814" y="114503"/>
            <a:ext cx="1982067" cy="211549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92480" y="1905000"/>
            <a:ext cx="9577070" cy="4953000"/>
          </a:xfrm>
        </p:spPr>
        <p:txBody>
          <a:bodyPr>
            <a:normAutofit/>
          </a:bodyPr>
          <a:lstStyle/>
          <a:p>
            <a:pPr>
              <a:buFont typeface="Wingdings" panose="05000000000000000000" pitchFamily="2" charset="2"/>
              <a:buChar char="§"/>
            </a:pPr>
            <a:r>
              <a:rPr lang="en-US" sz="2800" dirty="0"/>
              <a:t>Certain letters were commanded to be read before the church and circulated among churches—Scripture!</a:t>
            </a:r>
          </a:p>
          <a:p>
            <a:pPr lvl="1"/>
            <a:r>
              <a:rPr lang="en-US" sz="2400" dirty="0"/>
              <a:t>1Thessalonians 5:27, “I charge you by the Lord that this epistle be read to all the holy brethren”</a:t>
            </a:r>
          </a:p>
          <a:p>
            <a:pPr lvl="1"/>
            <a:r>
              <a:rPr lang="en-US" sz="2600" dirty="0"/>
              <a:t>A recognized and understood canon of Scripture existed</a:t>
            </a:r>
          </a:p>
          <a:p>
            <a:pPr>
              <a:buFont typeface="Wingdings" panose="05000000000000000000" pitchFamily="2" charset="2"/>
              <a:buChar char="§"/>
            </a:pPr>
            <a:r>
              <a:rPr lang="en-US" sz="2800" dirty="0"/>
              <a:t>When “Colossians” was sent to Laodicea, would it still be “Colossians” if it were sent on to the church in Hierapolis?</a:t>
            </a:r>
          </a:p>
        </p:txBody>
      </p:sp>
      <p:sp>
        <p:nvSpPr>
          <p:cNvPr id="6" name="TextBox 5"/>
          <p:cNvSpPr txBox="1"/>
          <p:nvPr/>
        </p:nvSpPr>
        <p:spPr>
          <a:xfrm>
            <a:off x="919480" y="248920"/>
            <a:ext cx="843788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a:t>“Now when this epistle is read among you, see that it is read also in the church of the </a:t>
            </a:r>
            <a:r>
              <a:rPr lang="en-US" sz="2400" dirty="0" err="1"/>
              <a:t>Laodiceans</a:t>
            </a:r>
            <a:r>
              <a:rPr lang="en-US" sz="2400" dirty="0"/>
              <a:t>, and that you likewise read the </a:t>
            </a:r>
            <a:r>
              <a:rPr lang="en-US" sz="2400" dirty="0">
                <a:effectLst>
                  <a:glow rad="101600">
                    <a:schemeClr val="accent6">
                      <a:satMod val="175000"/>
                      <a:alpha val="40000"/>
                    </a:schemeClr>
                  </a:glow>
                </a:effectLst>
              </a:rPr>
              <a:t>epistle from Laodicea</a:t>
            </a:r>
            <a:r>
              <a:rPr lang="en-US" sz="2400" dirty="0"/>
              <a:t>” (Col. 4:16)</a:t>
            </a:r>
          </a:p>
        </p:txBody>
      </p:sp>
    </p:spTree>
    <p:extLst>
      <p:ext uri="{BB962C8B-B14F-4D97-AF65-F5344CB8AC3E}">
        <p14:creationId xmlns:p14="http://schemas.microsoft.com/office/powerpoint/2010/main" val="1068178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1523</Words>
  <Application>Microsoft Office PowerPoint</Application>
  <PresentationFormat>Widescreen</PresentationFormat>
  <Paragraphs>109</Paragraphs>
  <Slides>21</Slides>
  <Notes>13</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Bookman Old Style</vt:lpstr>
      <vt:lpstr>Calibri</vt:lpstr>
      <vt:lpstr>Calibri Light</vt:lpstr>
      <vt:lpstr>Calisto MT</vt:lpstr>
      <vt:lpstr>Rockwell</vt:lpstr>
      <vt:lpstr>Wingdings</vt:lpstr>
      <vt:lpstr>Office Theme</vt:lpstr>
      <vt:lpstr>1_Damask</vt:lpstr>
      <vt:lpstr>PowerPoint Presentation</vt:lpstr>
      <vt:lpstr>What About The Lost Books Mentioned In Scripture?</vt:lpstr>
      <vt:lpstr>Not Affirming Lost Books “of the Bible”</vt:lpstr>
      <vt:lpstr>PowerPoint Presentation</vt:lpstr>
      <vt:lpstr>John’s Lost Letter To The Church?</vt:lpstr>
      <vt:lpstr>Identifying The Elect Lady?</vt:lpstr>
      <vt:lpstr>John’s Lost Letter To The Church?</vt:lpstr>
      <vt:lpstr>PowerPoint Presentation</vt:lpstr>
      <vt:lpstr>PowerPoint Presentation</vt:lpstr>
      <vt:lpstr>What About The Apocryphal BOOKS?</vt:lpstr>
      <vt:lpstr>Reasons For Not Being Scripture</vt:lpstr>
      <vt:lpstr>Reasons For Not Being Scripture</vt:lpstr>
      <vt:lpstr>Reasons For Not Being Scripture</vt:lpstr>
      <vt:lpstr>Reasons For Not Being Scripture</vt:lpstr>
      <vt:lpstr>Do You Believe in the Divine Power?</vt:lpstr>
      <vt:lpstr>Imagine How Big The Bible Would Be</vt:lpstr>
      <vt:lpstr>John 20:30, 31</vt:lpstr>
      <vt:lpstr>John 21:25</vt:lpstr>
      <vt:lpstr>The Completion of the Bible Was Anticipated</vt:lpstr>
      <vt:lpstr>The Bible Is God’s Word</vt:lpstr>
      <vt:lpstr>The Bible Is God’s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J. Wallace</cp:lastModifiedBy>
  <cp:revision>29</cp:revision>
  <dcterms:created xsi:type="dcterms:W3CDTF">2017-05-09T18:12:25Z</dcterms:created>
  <dcterms:modified xsi:type="dcterms:W3CDTF">2017-05-14T02:07:21Z</dcterms:modified>
</cp:coreProperties>
</file>